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5"/>
  </p:notesMasterIdLst>
  <p:sldIdLst>
    <p:sldId id="433" r:id="rId2"/>
    <p:sldId id="434" r:id="rId3"/>
    <p:sldId id="4003" r:id="rId4"/>
    <p:sldId id="2367" r:id="rId5"/>
    <p:sldId id="2368" r:id="rId6"/>
    <p:sldId id="2369" r:id="rId7"/>
    <p:sldId id="2372" r:id="rId8"/>
    <p:sldId id="2373" r:id="rId9"/>
    <p:sldId id="2374" r:id="rId10"/>
    <p:sldId id="3971" r:id="rId11"/>
    <p:sldId id="3972" r:id="rId12"/>
    <p:sldId id="3973" r:id="rId13"/>
    <p:sldId id="3974" r:id="rId14"/>
    <p:sldId id="3975" r:id="rId15"/>
    <p:sldId id="3976" r:id="rId16"/>
    <p:sldId id="3977" r:id="rId17"/>
    <p:sldId id="3978" r:id="rId18"/>
    <p:sldId id="3979" r:id="rId19"/>
    <p:sldId id="3970" r:id="rId20"/>
    <p:sldId id="2375" r:id="rId21"/>
    <p:sldId id="2376" r:id="rId22"/>
    <p:sldId id="2378" r:id="rId23"/>
    <p:sldId id="4004" r:id="rId24"/>
    <p:sldId id="4005" r:id="rId25"/>
    <p:sldId id="2379" r:id="rId26"/>
    <p:sldId id="2380" r:id="rId27"/>
    <p:sldId id="2381" r:id="rId28"/>
    <p:sldId id="2382" r:id="rId29"/>
    <p:sldId id="2383" r:id="rId30"/>
    <p:sldId id="2387" r:id="rId31"/>
    <p:sldId id="2388" r:id="rId32"/>
    <p:sldId id="2389" r:id="rId33"/>
    <p:sldId id="2390" r:id="rId34"/>
    <p:sldId id="2391" r:id="rId35"/>
    <p:sldId id="2392" r:id="rId36"/>
    <p:sldId id="3980" r:id="rId37"/>
    <p:sldId id="3981" r:id="rId38"/>
    <p:sldId id="3982" r:id="rId39"/>
    <p:sldId id="3983" r:id="rId40"/>
    <p:sldId id="3984" r:id="rId41"/>
    <p:sldId id="2393" r:id="rId42"/>
    <p:sldId id="2394" r:id="rId43"/>
    <p:sldId id="2395" r:id="rId44"/>
    <p:sldId id="2396" r:id="rId45"/>
    <p:sldId id="2397" r:id="rId46"/>
    <p:sldId id="2398" r:id="rId47"/>
    <p:sldId id="2399" r:id="rId48"/>
    <p:sldId id="2400" r:id="rId49"/>
    <p:sldId id="2401" r:id="rId50"/>
    <p:sldId id="2402" r:id="rId51"/>
    <p:sldId id="2403" r:id="rId52"/>
    <p:sldId id="2404" r:id="rId53"/>
    <p:sldId id="2405" r:id="rId54"/>
    <p:sldId id="3985" r:id="rId55"/>
    <p:sldId id="3988" r:id="rId56"/>
    <p:sldId id="3986" r:id="rId57"/>
    <p:sldId id="3987" r:id="rId58"/>
    <p:sldId id="2406" r:id="rId59"/>
    <p:sldId id="4006" r:id="rId60"/>
    <p:sldId id="4007" r:id="rId61"/>
    <p:sldId id="2407" r:id="rId62"/>
    <p:sldId id="450" r:id="rId63"/>
    <p:sldId id="2409" r:id="rId64"/>
    <p:sldId id="2410" r:id="rId65"/>
    <p:sldId id="2411" r:id="rId66"/>
    <p:sldId id="2413" r:id="rId67"/>
    <p:sldId id="2414" r:id="rId68"/>
    <p:sldId id="2415" r:id="rId69"/>
    <p:sldId id="2416" r:id="rId70"/>
    <p:sldId id="2419" r:id="rId71"/>
    <p:sldId id="4008" r:id="rId72"/>
    <p:sldId id="4009" r:id="rId73"/>
    <p:sldId id="2420" r:id="rId74"/>
    <p:sldId id="2421" r:id="rId75"/>
    <p:sldId id="2422" r:id="rId76"/>
    <p:sldId id="2423" r:id="rId77"/>
    <p:sldId id="2424" r:id="rId78"/>
    <p:sldId id="2425" r:id="rId79"/>
    <p:sldId id="2437" r:id="rId80"/>
    <p:sldId id="2438" r:id="rId81"/>
    <p:sldId id="2439" r:id="rId82"/>
    <p:sldId id="2440" r:id="rId83"/>
    <p:sldId id="2441" r:id="rId84"/>
    <p:sldId id="2442" r:id="rId85"/>
    <p:sldId id="2443" r:id="rId86"/>
    <p:sldId id="2446" r:id="rId87"/>
    <p:sldId id="2447" r:id="rId88"/>
    <p:sldId id="2448" r:id="rId89"/>
    <p:sldId id="2449" r:id="rId90"/>
    <p:sldId id="2450" r:id="rId91"/>
    <p:sldId id="2454" r:id="rId92"/>
    <p:sldId id="2455" r:id="rId93"/>
    <p:sldId id="2456" r:id="rId94"/>
    <p:sldId id="2457" r:id="rId95"/>
    <p:sldId id="2458" r:id="rId96"/>
    <p:sldId id="2459" r:id="rId97"/>
    <p:sldId id="2460" r:id="rId98"/>
    <p:sldId id="3989" r:id="rId99"/>
    <p:sldId id="2461" r:id="rId100"/>
    <p:sldId id="2466" r:id="rId101"/>
    <p:sldId id="4010" r:id="rId102"/>
    <p:sldId id="4011" r:id="rId103"/>
    <p:sldId id="2467" r:id="rId104"/>
    <p:sldId id="741" r:id="rId105"/>
    <p:sldId id="2469" r:id="rId106"/>
    <p:sldId id="2470" r:id="rId107"/>
    <p:sldId id="2471" r:id="rId108"/>
    <p:sldId id="2472" r:id="rId109"/>
    <p:sldId id="2473" r:id="rId110"/>
    <p:sldId id="3990" r:id="rId111"/>
    <p:sldId id="3991" r:id="rId112"/>
    <p:sldId id="3992" r:id="rId113"/>
    <p:sldId id="3993" r:id="rId114"/>
    <p:sldId id="3994" r:id="rId115"/>
    <p:sldId id="3995" r:id="rId116"/>
    <p:sldId id="2474" r:id="rId117"/>
    <p:sldId id="2475" r:id="rId118"/>
    <p:sldId id="2476" r:id="rId119"/>
    <p:sldId id="2477" r:id="rId120"/>
    <p:sldId id="2478" r:id="rId121"/>
    <p:sldId id="2480" r:id="rId122"/>
    <p:sldId id="4012" r:id="rId123"/>
    <p:sldId id="4013" r:id="rId124"/>
    <p:sldId id="2481" r:id="rId125"/>
    <p:sldId id="2482" r:id="rId126"/>
    <p:sldId id="2483" r:id="rId127"/>
    <p:sldId id="2484" r:id="rId128"/>
    <p:sldId id="2485" r:id="rId129"/>
    <p:sldId id="2486" r:id="rId130"/>
    <p:sldId id="3999" r:id="rId131"/>
    <p:sldId id="2487" r:id="rId132"/>
    <p:sldId id="2488" r:id="rId133"/>
    <p:sldId id="2489" r:id="rId134"/>
    <p:sldId id="2490" r:id="rId135"/>
    <p:sldId id="3996" r:id="rId136"/>
    <p:sldId id="2491" r:id="rId137"/>
    <p:sldId id="2492" r:id="rId138"/>
    <p:sldId id="2493" r:id="rId139"/>
    <p:sldId id="2494" r:id="rId140"/>
    <p:sldId id="2495" r:id="rId141"/>
    <p:sldId id="2496" r:id="rId142"/>
    <p:sldId id="2499" r:id="rId143"/>
    <p:sldId id="2500" r:id="rId144"/>
    <p:sldId id="2501" r:id="rId145"/>
    <p:sldId id="2502" r:id="rId146"/>
    <p:sldId id="2503" r:id="rId147"/>
    <p:sldId id="2504" r:id="rId148"/>
    <p:sldId id="2514" r:id="rId149"/>
    <p:sldId id="2515" r:id="rId150"/>
    <p:sldId id="2516" r:id="rId151"/>
    <p:sldId id="2517" r:id="rId152"/>
    <p:sldId id="2518" r:id="rId153"/>
    <p:sldId id="2519" r:id="rId154"/>
    <p:sldId id="2520" r:id="rId155"/>
    <p:sldId id="3997" r:id="rId156"/>
    <p:sldId id="3998" r:id="rId157"/>
    <p:sldId id="2521" r:id="rId158"/>
    <p:sldId id="4014" r:id="rId159"/>
    <p:sldId id="4015" r:id="rId160"/>
    <p:sldId id="2522" r:id="rId161"/>
    <p:sldId id="2523" r:id="rId162"/>
    <p:sldId id="4000" r:id="rId163"/>
    <p:sldId id="2525" r:id="rId164"/>
    <p:sldId id="2526" r:id="rId165"/>
    <p:sldId id="2527" r:id="rId166"/>
    <p:sldId id="2528" r:id="rId167"/>
    <p:sldId id="2529" r:id="rId168"/>
    <p:sldId id="2530" r:id="rId169"/>
    <p:sldId id="2531" r:id="rId170"/>
    <p:sldId id="4016" r:id="rId171"/>
    <p:sldId id="4017" r:id="rId172"/>
    <p:sldId id="2539" r:id="rId173"/>
    <p:sldId id="2540" r:id="rId174"/>
    <p:sldId id="2541" r:id="rId175"/>
    <p:sldId id="2542" r:id="rId176"/>
    <p:sldId id="2543" r:id="rId177"/>
    <p:sldId id="2544" r:id="rId178"/>
    <p:sldId id="2545" r:id="rId179"/>
    <p:sldId id="2546" r:id="rId180"/>
    <p:sldId id="2550" r:id="rId181"/>
    <p:sldId id="2551" r:id="rId182"/>
    <p:sldId id="2552" r:id="rId183"/>
    <p:sldId id="2553" r:id="rId184"/>
    <p:sldId id="2554" r:id="rId185"/>
    <p:sldId id="2555" r:id="rId186"/>
    <p:sldId id="2558" r:id="rId187"/>
    <p:sldId id="2559" r:id="rId188"/>
    <p:sldId id="2560" r:id="rId189"/>
    <p:sldId id="2561" r:id="rId190"/>
    <p:sldId id="2562" r:id="rId191"/>
    <p:sldId id="2566" r:id="rId192"/>
    <p:sldId id="2567" r:id="rId193"/>
    <p:sldId id="2568" r:id="rId194"/>
    <p:sldId id="2569" r:id="rId195"/>
    <p:sldId id="2570" r:id="rId196"/>
    <p:sldId id="2571" r:id="rId197"/>
    <p:sldId id="2572" r:id="rId198"/>
    <p:sldId id="4001" r:id="rId199"/>
    <p:sldId id="4002" r:id="rId200"/>
    <p:sldId id="2573" r:id="rId201"/>
    <p:sldId id="4018" r:id="rId202"/>
    <p:sldId id="4019" r:id="rId203"/>
    <p:sldId id="2574" r:id="rId204"/>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FF9900"/>
    <a:srgbClr val="FFFF66"/>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33202" autoAdjust="0"/>
    <p:restoredTop sz="95000" autoAdjust="0"/>
  </p:normalViewPr>
  <p:slideViewPr>
    <p:cSldViewPr>
      <p:cViewPr varScale="1">
        <p:scale>
          <a:sx n="82" d="100"/>
          <a:sy n="82" d="100"/>
        </p:scale>
        <p:origin x="869" y="62"/>
      </p:cViewPr>
      <p:guideLst>
        <p:guide orient="horz" pos="2160"/>
        <p:guide pos="2880"/>
      </p:guideLst>
    </p:cSldViewPr>
  </p:slideViewPr>
  <p:outlineViewPr>
    <p:cViewPr>
      <p:scale>
        <a:sx n="33" d="100"/>
        <a:sy n="33" d="100"/>
      </p:scale>
      <p:origin x="0" y="4404"/>
    </p:cViewPr>
  </p:outlineViewPr>
  <p:notesTextViewPr>
    <p:cViewPr>
      <p:scale>
        <a:sx n="100" d="100"/>
        <a:sy n="100" d="100"/>
      </p:scale>
      <p:origin x="0" y="0"/>
    </p:cViewPr>
  </p:notesTextViewPr>
  <p:sorterViewPr>
    <p:cViewPr>
      <p:scale>
        <a:sx n="66" d="100"/>
        <a:sy n="66" d="100"/>
      </p:scale>
      <p:origin x="0" y="1707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notesMaster" Target="notesMasters/notesMaster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presProps" Target="presProps.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viewProps" Target="viewProps.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tableStyles" Target="tableStyles.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microsoft.com/office/2006/relationships/vbaProject" Target="vbaProject.bin"/><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D197C4A2-E6B5-4F12-8549-D87626C13757}"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55C6A7-302B-446A-A02B-85CBF5866A8D}" type="slidenum">
              <a:rPr lang="ar-SA"/>
              <a:pPr/>
              <a:t>25</a:t>
            </a:fld>
            <a:endParaRPr lang="en-CA"/>
          </a:p>
        </p:txBody>
      </p:sp>
      <p:sp>
        <p:nvSpPr>
          <p:cNvPr id="2319362" name="Rectangle 2"/>
          <p:cNvSpPr>
            <a:spLocks noGrp="1" noRot="1" noChangeAspect="1" noChangeArrowheads="1" noTextEdit="1"/>
          </p:cNvSpPr>
          <p:nvPr>
            <p:ph type="sldImg"/>
          </p:nvPr>
        </p:nvSpPr>
        <p:spPr>
          <a:xfrm>
            <a:off x="1144588" y="685800"/>
            <a:ext cx="4572000" cy="3429000"/>
          </a:xfrm>
          <a:ln/>
        </p:spPr>
      </p:sp>
      <p:sp>
        <p:nvSpPr>
          <p:cNvPr id="2319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0FC1E6-0AAB-4587-9131-857E1F299A91}" type="slidenum">
              <a:rPr lang="ar-SA"/>
              <a:pPr/>
              <a:t>31</a:t>
            </a:fld>
            <a:endParaRPr lang="en-CA"/>
          </a:p>
        </p:txBody>
      </p:sp>
      <p:sp>
        <p:nvSpPr>
          <p:cNvPr id="2329602" name="Rectangle 2"/>
          <p:cNvSpPr>
            <a:spLocks noGrp="1" noRot="1" noChangeAspect="1" noChangeArrowheads="1" noTextEdit="1"/>
          </p:cNvSpPr>
          <p:nvPr>
            <p:ph type="sldImg"/>
          </p:nvPr>
        </p:nvSpPr>
        <p:spPr>
          <a:xfrm>
            <a:off x="1144588" y="685800"/>
            <a:ext cx="4572000" cy="3429000"/>
          </a:xfrm>
          <a:ln/>
        </p:spPr>
      </p:sp>
      <p:sp>
        <p:nvSpPr>
          <p:cNvPr id="2329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27687F-E614-4546-B224-44D046364F21}" type="slidenum">
              <a:rPr lang="ar-SA"/>
              <a:pPr/>
              <a:t>42</a:t>
            </a:fld>
            <a:endParaRPr lang="en-CA"/>
          </a:p>
        </p:txBody>
      </p:sp>
      <p:sp>
        <p:nvSpPr>
          <p:cNvPr id="2336770" name="Rectangle 2"/>
          <p:cNvSpPr>
            <a:spLocks noGrp="1" noRot="1" noChangeAspect="1" noChangeArrowheads="1" noTextEdit="1"/>
          </p:cNvSpPr>
          <p:nvPr>
            <p:ph type="sldImg"/>
          </p:nvPr>
        </p:nvSpPr>
        <p:spPr>
          <a:xfrm>
            <a:off x="1144588" y="685800"/>
            <a:ext cx="4572000" cy="3429000"/>
          </a:xfrm>
          <a:ln/>
        </p:spPr>
      </p:sp>
      <p:sp>
        <p:nvSpPr>
          <p:cNvPr id="2336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E26074-9F19-4986-910B-E2E248FBB4C3}" type="slidenum">
              <a:rPr lang="ar-SA"/>
              <a:pPr/>
              <a:t>73</a:t>
            </a:fld>
            <a:endParaRPr lang="en-CA"/>
          </a:p>
        </p:txBody>
      </p:sp>
      <p:sp>
        <p:nvSpPr>
          <p:cNvPr id="2428930" name="Rectangle 2"/>
          <p:cNvSpPr>
            <a:spLocks noGrp="1" noRot="1" noChangeAspect="1" noChangeArrowheads="1" noTextEdit="1"/>
          </p:cNvSpPr>
          <p:nvPr>
            <p:ph type="sldImg"/>
          </p:nvPr>
        </p:nvSpPr>
        <p:spPr>
          <a:xfrm>
            <a:off x="1144588" y="685800"/>
            <a:ext cx="4572000" cy="3429000"/>
          </a:xfrm>
          <a:ln/>
        </p:spPr>
      </p:sp>
      <p:sp>
        <p:nvSpPr>
          <p:cNvPr id="2428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B4D448-132A-4EF7-9BD1-3A71E7F4BF85}" type="slidenum">
              <a:rPr lang="ar-SA"/>
              <a:pPr/>
              <a:t>80</a:t>
            </a:fld>
            <a:endParaRPr lang="en-CA"/>
          </a:p>
        </p:txBody>
      </p:sp>
      <p:sp>
        <p:nvSpPr>
          <p:cNvPr id="2448386" name="Rectangle 2"/>
          <p:cNvSpPr>
            <a:spLocks noGrp="1" noRot="1" noChangeAspect="1" noChangeArrowheads="1" noTextEdit="1"/>
          </p:cNvSpPr>
          <p:nvPr>
            <p:ph type="sldImg"/>
          </p:nvPr>
        </p:nvSpPr>
        <p:spPr>
          <a:xfrm>
            <a:off x="1144588" y="685800"/>
            <a:ext cx="4572000" cy="3429000"/>
          </a:xfrm>
          <a:ln/>
        </p:spPr>
      </p:sp>
      <p:sp>
        <p:nvSpPr>
          <p:cNvPr id="2448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F83C32-904D-4679-97E1-740F497E90DB}" type="slidenum">
              <a:rPr lang="ar-SA"/>
              <a:pPr/>
              <a:t>87</a:t>
            </a:fld>
            <a:endParaRPr lang="en-CA"/>
          </a:p>
        </p:txBody>
      </p:sp>
      <p:sp>
        <p:nvSpPr>
          <p:cNvPr id="2458626" name="Rectangle 2"/>
          <p:cNvSpPr>
            <a:spLocks noGrp="1" noRot="1" noChangeAspect="1" noChangeArrowheads="1" noTextEdit="1"/>
          </p:cNvSpPr>
          <p:nvPr>
            <p:ph type="sldImg"/>
          </p:nvPr>
        </p:nvSpPr>
        <p:spPr>
          <a:xfrm>
            <a:off x="1144588" y="685800"/>
            <a:ext cx="4572000" cy="3429000"/>
          </a:xfrm>
          <a:ln/>
        </p:spPr>
      </p:sp>
      <p:sp>
        <p:nvSpPr>
          <p:cNvPr id="2458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7E9145-9C3A-4056-A0D1-789879916AB1}" type="slidenum">
              <a:rPr lang="ar-SA"/>
              <a:pPr/>
              <a:t>124</a:t>
            </a:fld>
            <a:endParaRPr lang="en-CA"/>
          </a:p>
        </p:txBody>
      </p:sp>
      <p:sp>
        <p:nvSpPr>
          <p:cNvPr id="2494466" name="Rectangle 2"/>
          <p:cNvSpPr>
            <a:spLocks noGrp="1" noRot="1" noChangeAspect="1" noChangeArrowheads="1" noTextEdit="1"/>
          </p:cNvSpPr>
          <p:nvPr>
            <p:ph type="sldImg"/>
          </p:nvPr>
        </p:nvSpPr>
        <p:spPr>
          <a:xfrm>
            <a:off x="1144588" y="685800"/>
            <a:ext cx="4572000" cy="3429000"/>
          </a:xfrm>
          <a:ln/>
        </p:spPr>
      </p:sp>
      <p:sp>
        <p:nvSpPr>
          <p:cNvPr id="2494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A1ABB0-22CB-4004-BDFF-EB6F1354CA20}" type="slidenum">
              <a:rPr lang="ar-SA"/>
              <a:pPr/>
              <a:t>137</a:t>
            </a:fld>
            <a:endParaRPr lang="en-CA"/>
          </a:p>
        </p:txBody>
      </p:sp>
      <p:sp>
        <p:nvSpPr>
          <p:cNvPr id="2506754" name="Rectangle 2"/>
          <p:cNvSpPr>
            <a:spLocks noGrp="1" noRot="1" noChangeAspect="1" noChangeArrowheads="1" noTextEdit="1"/>
          </p:cNvSpPr>
          <p:nvPr>
            <p:ph type="sldImg"/>
          </p:nvPr>
        </p:nvSpPr>
        <p:spPr>
          <a:xfrm>
            <a:off x="1144588" y="685800"/>
            <a:ext cx="4572000" cy="3429000"/>
          </a:xfrm>
          <a:ln/>
        </p:spPr>
      </p:sp>
      <p:sp>
        <p:nvSpPr>
          <p:cNvPr id="2506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CBBB63-EB85-4FCB-A425-9641DA7122E6}" type="slidenum">
              <a:rPr lang="ar-SA"/>
              <a:pPr/>
              <a:t>143</a:t>
            </a:fld>
            <a:endParaRPr lang="en-CA"/>
          </a:p>
        </p:txBody>
      </p:sp>
      <p:sp>
        <p:nvSpPr>
          <p:cNvPr id="2515970" name="Rectangle 2"/>
          <p:cNvSpPr>
            <a:spLocks noGrp="1" noRot="1" noChangeAspect="1" noChangeArrowheads="1" noTextEdit="1"/>
          </p:cNvSpPr>
          <p:nvPr>
            <p:ph type="sldImg"/>
          </p:nvPr>
        </p:nvSpPr>
        <p:spPr>
          <a:xfrm>
            <a:off x="1144588" y="685800"/>
            <a:ext cx="4572000" cy="3429000"/>
          </a:xfrm>
          <a:ln/>
        </p:spPr>
      </p:sp>
      <p:sp>
        <p:nvSpPr>
          <p:cNvPr id="25159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10A430-9063-474F-91E5-29C6F452C0AB}" type="slidenum">
              <a:rPr lang="ar-SA"/>
              <a:pPr/>
              <a:t>172</a:t>
            </a:fld>
            <a:endParaRPr lang="en-CA"/>
          </a:p>
        </p:txBody>
      </p:sp>
      <p:sp>
        <p:nvSpPr>
          <p:cNvPr id="2556930" name="Rectangle 2"/>
          <p:cNvSpPr>
            <a:spLocks noGrp="1" noRot="1" noChangeAspect="1" noChangeArrowheads="1" noTextEdit="1"/>
          </p:cNvSpPr>
          <p:nvPr>
            <p:ph type="sldImg"/>
          </p:nvPr>
        </p:nvSpPr>
        <p:spPr>
          <a:xfrm>
            <a:off x="1144588" y="685800"/>
            <a:ext cx="4572000" cy="3429000"/>
          </a:xfrm>
          <a:ln/>
        </p:spPr>
      </p:sp>
      <p:sp>
        <p:nvSpPr>
          <p:cNvPr id="2556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FD2EE3-37C2-4BBD-90A2-89FB3ADC9904}" type="slidenum">
              <a:rPr lang="ar-SA"/>
              <a:pPr/>
              <a:t>181</a:t>
            </a:fld>
            <a:endParaRPr lang="en-CA"/>
          </a:p>
        </p:txBody>
      </p:sp>
      <p:sp>
        <p:nvSpPr>
          <p:cNvPr id="2570242" name="Rectangle 2"/>
          <p:cNvSpPr>
            <a:spLocks noGrp="1" noRot="1" noChangeAspect="1" noChangeArrowheads="1" noTextEdit="1"/>
          </p:cNvSpPr>
          <p:nvPr>
            <p:ph type="sldImg"/>
          </p:nvPr>
        </p:nvSpPr>
        <p:spPr>
          <a:xfrm>
            <a:off x="1144588" y="685800"/>
            <a:ext cx="4572000" cy="3429000"/>
          </a:xfrm>
          <a:ln/>
        </p:spPr>
      </p:sp>
      <p:sp>
        <p:nvSpPr>
          <p:cNvPr id="2570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62DFFD-6263-4FEA-B921-8AFE26F35630}" type="slidenum">
              <a:rPr lang="ar-SA"/>
              <a:pPr/>
              <a:t>187</a:t>
            </a:fld>
            <a:endParaRPr lang="en-CA"/>
          </a:p>
        </p:txBody>
      </p:sp>
      <p:sp>
        <p:nvSpPr>
          <p:cNvPr id="2579458" name="Rectangle 2"/>
          <p:cNvSpPr>
            <a:spLocks noGrp="1" noRot="1" noChangeAspect="1" noChangeArrowheads="1" noTextEdit="1"/>
          </p:cNvSpPr>
          <p:nvPr>
            <p:ph type="sldImg"/>
          </p:nvPr>
        </p:nvSpPr>
        <p:spPr>
          <a:xfrm>
            <a:off x="1144588" y="685800"/>
            <a:ext cx="4572000" cy="3429000"/>
          </a:xfrm>
          <a:ln/>
        </p:spPr>
      </p:sp>
      <p:sp>
        <p:nvSpPr>
          <p:cNvPr id="2579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143106" name="Rectangle 2"/>
          <p:cNvSpPr>
            <a:spLocks noGrp="1" noChangeArrowheads="1"/>
          </p:cNvSpPr>
          <p:nvPr>
            <p:ph type="ctrTitle"/>
          </p:nvPr>
        </p:nvSpPr>
        <p:spPr>
          <a:xfrm>
            <a:off x="0" y="0"/>
            <a:ext cx="539750" cy="404813"/>
          </a:xfrm>
        </p:spPr>
        <p:txBody>
          <a:bodyPr/>
          <a:lstStyle>
            <a:lvl1pPr>
              <a:defRPr sz="1200"/>
            </a:lvl1pPr>
          </a:lstStyle>
          <a:p>
            <a:r>
              <a:rPr lang="en-US"/>
              <a:t>Click to edit Master title style</a:t>
            </a:r>
          </a:p>
        </p:txBody>
      </p:sp>
      <p:sp>
        <p:nvSpPr>
          <p:cNvPr id="414310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4143108"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4143109" name="Rectangle 5"/>
          <p:cNvSpPr>
            <a:spLocks noGrp="1" noChangeArrowheads="1"/>
          </p:cNvSpPr>
          <p:nvPr>
            <p:ph type="ftr" sz="quarter" idx="3"/>
          </p:nvPr>
        </p:nvSpPr>
        <p:spPr/>
        <p:txBody>
          <a:bodyPr/>
          <a:lstStyle>
            <a:lvl1pPr>
              <a:defRPr/>
            </a:lvl1pPr>
          </a:lstStyle>
          <a:p>
            <a:endParaRPr lang="en-CA"/>
          </a:p>
        </p:txBody>
      </p:sp>
      <p:sp>
        <p:nvSpPr>
          <p:cNvPr id="4143110" name="Rectangle 6"/>
          <p:cNvSpPr>
            <a:spLocks noGrp="1" noChangeArrowheads="1"/>
          </p:cNvSpPr>
          <p:nvPr>
            <p:ph type="sldNum" sz="quarter" idx="4"/>
          </p:nvPr>
        </p:nvSpPr>
        <p:spPr>
          <a:xfrm>
            <a:off x="6553200" y="6245225"/>
            <a:ext cx="2133600" cy="476250"/>
          </a:xfrm>
        </p:spPr>
        <p:txBody>
          <a:bodyPr/>
          <a:lstStyle>
            <a:lvl1pPr>
              <a:defRPr/>
            </a:lvl1pPr>
          </a:lstStyle>
          <a:p>
            <a:fld id="{4BD1BF1D-AF2A-4988-B5A3-F737204D49A6}"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229600" y="-785842"/>
            <a:ext cx="657140" cy="428628"/>
          </a:xfrm>
        </p:spPr>
        <p:txBody>
          <a:bodyPr/>
          <a:lstStyle>
            <a:lvl1pPr>
              <a:defRPr sz="1200"/>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BB96FF69-AF80-4EED-B473-E966896B195B}"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80121F82-46EB-41E8-A03D-04F3F5CCA010}"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00229F41-2781-44DB-A441-DA5E015AE1BE}"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792A7ED9-89A4-4394-B603-126B5A3E9921}"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FAD11EAC-924B-499B-B230-F49909593D34}"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28DC4B18-5758-4DC0-A30A-F13AC2BFAEA6}"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7E742783-995A-4546-9185-2D2ED34B947D}"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135AD777-AFB9-404A-A350-97FB9C6FBC67}"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5DFFB7BF-0DDB-45C9-9BAC-C08F65D35C36}"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8C6B6AA7-3A51-409E-862D-CFA5D5D5DDC1}"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04800" y="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3" name="Footer Placeholder 2"/>
          <p:cNvSpPr>
            <a:spLocks noGrp="1"/>
          </p:cNvSpPr>
          <p:nvPr>
            <p:ph type="ftr" sz="quarter" idx="10"/>
          </p:nvPr>
        </p:nvSpPr>
        <p:spPr>
          <a:xfrm>
            <a:off x="0" y="6553200"/>
            <a:ext cx="9144000" cy="304800"/>
          </a:xfrm>
        </p:spPr>
        <p:txBody>
          <a:bodyPr/>
          <a:lstStyle>
            <a:lvl1pPr>
              <a:defRPr/>
            </a:lvl1pPr>
          </a:lstStyle>
          <a:p>
            <a:pPr>
              <a:defRPr/>
            </a:pPr>
            <a:r>
              <a:rPr lang="en-US"/>
              <a:t>			</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DA2EB474-72F9-4CF0-9F4E-255014432731}"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slide" Target="slide161.xml"/><Relationship Id="rId4" Type="http://schemas.openxmlformats.org/officeDocument/2006/relationships/slide" Target="slide10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2.xml"/></Relationships>
</file>

<file path=ppt/slides/_rels/slide1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156369" y="188640"/>
            <a:ext cx="8831262" cy="1863725"/>
          </a:xfrm>
          <a:solidFill>
            <a:srgbClr val="990033"/>
          </a:solidFill>
          <a:ln>
            <a:solidFill>
              <a:schemeClr val="bg1"/>
            </a:solidFill>
          </a:ln>
        </p:spPr>
        <p:txBody>
          <a:bodyPr/>
          <a:lstStyle/>
          <a:p>
            <a:r>
              <a:rPr lang="ar-EG" sz="3600" dirty="0">
                <a:solidFill>
                  <a:schemeClr val="bg1"/>
                </a:solidFill>
              </a:rPr>
              <a:t>قراءات أيام صوم أهل نينوى</a:t>
            </a:r>
            <a:br>
              <a:rPr lang="ar-EG" sz="3600" dirty="0">
                <a:solidFill>
                  <a:schemeClr val="bg1"/>
                </a:solidFill>
              </a:rPr>
            </a:br>
            <a:r>
              <a:rPr lang="en-CA" sz="3600" dirty="0">
                <a:solidFill>
                  <a:schemeClr val="bg1"/>
                </a:solidFill>
              </a:rPr>
              <a:t>Lectures </a:t>
            </a:r>
            <a:r>
              <a:rPr lang="fr-CA" sz="3600" dirty="0">
                <a:solidFill>
                  <a:schemeClr val="bg1"/>
                </a:solidFill>
              </a:rPr>
              <a:t>des jours Jeûne de Jonas</a:t>
            </a:r>
          </a:p>
        </p:txBody>
      </p:sp>
      <p:sp>
        <p:nvSpPr>
          <p:cNvPr id="199683" name="Text Box 3"/>
          <p:cNvSpPr txBox="1">
            <a:spLocks noChangeArrowheads="1"/>
          </p:cNvSpPr>
          <p:nvPr/>
        </p:nvSpPr>
        <p:spPr bwMode="auto">
          <a:xfrm>
            <a:off x="156369" y="2403475"/>
            <a:ext cx="8831262" cy="3139321"/>
          </a:xfrm>
          <a:prstGeom prst="rect">
            <a:avLst/>
          </a:prstGeom>
          <a:noFill/>
          <a:ln w="9525">
            <a:noFill/>
            <a:miter lim="800000"/>
            <a:headEnd/>
            <a:tailEnd/>
          </a:ln>
          <a:effectLst/>
        </p:spPr>
        <p:txBody>
          <a:bodyPr wrap="square">
            <a:spAutoFit/>
          </a:bodyPr>
          <a:lstStyle/>
          <a:p>
            <a:pPr marL="457200" indent="-457200" algn="l" rtl="0">
              <a:spcBef>
                <a:spcPct val="50000"/>
              </a:spcBef>
            </a:pPr>
            <a:r>
              <a:rPr lang="en-US" sz="3600" dirty="0">
                <a:solidFill>
                  <a:schemeClr val="bg1"/>
                </a:solidFill>
              </a:rPr>
              <a:t>1. </a:t>
            </a:r>
            <a:r>
              <a:rPr lang="en-US" sz="3600" u="sng" dirty="0">
                <a:solidFill>
                  <a:schemeClr val="hlink"/>
                </a:solidFill>
                <a:hlinkClick r:id="rId2" action="ppaction://hlinksldjump"/>
              </a:rPr>
              <a:t>Premier jour du </a:t>
            </a:r>
            <a:r>
              <a:rPr lang="en-US" sz="3600" u="sng" dirty="0" err="1">
                <a:solidFill>
                  <a:schemeClr val="hlink"/>
                </a:solidFill>
                <a:hlinkClick r:id="rId2" action="ppaction://hlinksldjump"/>
              </a:rPr>
              <a:t>jeûne</a:t>
            </a:r>
            <a:r>
              <a:rPr lang="en-US" sz="3600" u="sng" dirty="0">
                <a:solidFill>
                  <a:schemeClr val="hlink"/>
                </a:solidFill>
                <a:hlinkClick r:id="rId2" action="ppaction://hlinksldjump"/>
              </a:rPr>
              <a:t> de Jonas</a:t>
            </a:r>
            <a:endParaRPr lang="ar-EG" sz="3600" u="sng" dirty="0">
              <a:solidFill>
                <a:schemeClr val="hlink"/>
              </a:solidFill>
            </a:endParaRPr>
          </a:p>
          <a:p>
            <a:pPr marL="457200" indent="-457200" algn="l" rtl="0">
              <a:spcBef>
                <a:spcPct val="50000"/>
              </a:spcBef>
            </a:pPr>
            <a:r>
              <a:rPr lang="en-US" sz="3600" dirty="0">
                <a:solidFill>
                  <a:schemeClr val="bg1"/>
                </a:solidFill>
              </a:rPr>
              <a:t>2. </a:t>
            </a:r>
            <a:r>
              <a:rPr lang="en-US" sz="3600" u="sng" dirty="0" err="1">
                <a:solidFill>
                  <a:schemeClr val="hlink"/>
                </a:solidFill>
                <a:hlinkClick r:id="rId3" action="ppaction://hlinksldjump"/>
              </a:rPr>
              <a:t>Deuxième</a:t>
            </a:r>
            <a:r>
              <a:rPr lang="en-US" sz="3600" u="sng" dirty="0">
                <a:solidFill>
                  <a:schemeClr val="hlink"/>
                </a:solidFill>
                <a:hlinkClick r:id="rId3" action="ppaction://hlinksldjump"/>
              </a:rPr>
              <a:t> jour du </a:t>
            </a:r>
            <a:r>
              <a:rPr lang="en-US" sz="3600" u="sng" dirty="0" err="1">
                <a:solidFill>
                  <a:schemeClr val="hlink"/>
                </a:solidFill>
                <a:hlinkClick r:id="rId3" action="ppaction://hlinksldjump"/>
              </a:rPr>
              <a:t>jeûne</a:t>
            </a:r>
            <a:r>
              <a:rPr lang="en-US" sz="3600" u="sng" dirty="0">
                <a:solidFill>
                  <a:schemeClr val="hlink"/>
                </a:solidFill>
                <a:hlinkClick r:id="rId3" action="ppaction://hlinksldjump"/>
              </a:rPr>
              <a:t> de Jonas</a:t>
            </a:r>
            <a:endParaRPr lang="en-US" sz="3600" u="sng" dirty="0">
              <a:solidFill>
                <a:schemeClr val="hlink"/>
              </a:solidFill>
            </a:endParaRPr>
          </a:p>
          <a:p>
            <a:pPr marL="457200" indent="-457200" algn="l" rtl="0">
              <a:spcBef>
                <a:spcPct val="50000"/>
              </a:spcBef>
            </a:pPr>
            <a:r>
              <a:rPr lang="en-US" sz="3600" dirty="0">
                <a:solidFill>
                  <a:schemeClr val="bg1"/>
                </a:solidFill>
              </a:rPr>
              <a:t>3. </a:t>
            </a:r>
            <a:r>
              <a:rPr lang="en-US" sz="3600" dirty="0" err="1">
                <a:solidFill>
                  <a:schemeClr val="bg1"/>
                </a:solidFill>
                <a:hlinkClick r:id="rId4" action="ppaction://hlinksldjump"/>
              </a:rPr>
              <a:t>Troisième</a:t>
            </a:r>
            <a:r>
              <a:rPr lang="en-US" sz="3600" dirty="0">
                <a:solidFill>
                  <a:schemeClr val="bg1"/>
                </a:solidFill>
                <a:hlinkClick r:id="rId4" action="ppaction://hlinksldjump"/>
              </a:rPr>
              <a:t> jour du </a:t>
            </a:r>
            <a:r>
              <a:rPr lang="en-US" sz="3600" dirty="0" err="1">
                <a:solidFill>
                  <a:schemeClr val="bg1"/>
                </a:solidFill>
                <a:hlinkClick r:id="rId4" action="ppaction://hlinksldjump"/>
              </a:rPr>
              <a:t>jeûne</a:t>
            </a:r>
            <a:r>
              <a:rPr lang="en-US" sz="3600" dirty="0">
                <a:solidFill>
                  <a:schemeClr val="bg1"/>
                </a:solidFill>
                <a:hlinkClick r:id="rId4" action="ppaction://hlinksldjump"/>
              </a:rPr>
              <a:t> de </a:t>
            </a:r>
            <a:r>
              <a:rPr lang="en-US" sz="3600" u="sng" dirty="0">
                <a:solidFill>
                  <a:schemeClr val="hlink"/>
                </a:solidFill>
                <a:hlinkClick r:id="rId4" action="ppaction://hlinksldjump"/>
              </a:rPr>
              <a:t>Jona</a:t>
            </a:r>
            <a:r>
              <a:rPr lang="en-US" sz="3600" u="sng" dirty="0">
                <a:solidFill>
                  <a:schemeClr val="hlink"/>
                </a:solidFill>
              </a:rPr>
              <a:t>s</a:t>
            </a:r>
          </a:p>
          <a:p>
            <a:pPr marL="457200" indent="-457200" algn="l" rtl="0">
              <a:spcBef>
                <a:spcPct val="50000"/>
              </a:spcBef>
            </a:pPr>
            <a:r>
              <a:rPr lang="en-US" sz="3600" dirty="0">
                <a:solidFill>
                  <a:schemeClr val="bg1"/>
                </a:solidFill>
              </a:rPr>
              <a:t>4. </a:t>
            </a:r>
            <a:r>
              <a:rPr lang="en-US" sz="3600" u="sng" dirty="0">
                <a:solidFill>
                  <a:schemeClr val="hlink"/>
                </a:solidFill>
                <a:hlinkClick r:id="rId5" action="ppaction://hlinksldjump"/>
              </a:rPr>
              <a:t>Fête de Jonas</a:t>
            </a:r>
            <a:endParaRPr lang="en-US" sz="3600" u="sng" dirty="0">
              <a:solidFill>
                <a:schemeClr val="hlink"/>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26" name="Group 22"/>
          <p:cNvGraphicFramePr>
            <a:graphicFrameLocks noGrp="1"/>
          </p:cNvGraphicFramePr>
          <p:nvPr/>
        </p:nvGraphicFramePr>
        <p:xfrm>
          <a:off x="539750" y="10525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the Fasting of Jonah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الأول</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صوم أهل نينوى</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Premier</a:t>
                      </a:r>
                      <a:r>
                        <a:rPr kumimoji="0" lang="fr-FR" sz="4000" b="0" i="0" u="none" strike="noStrike" cap="none" normalizeH="0" baseline="0">
                          <a:ln>
                            <a:noFill/>
                          </a:ln>
                          <a:solidFill>
                            <a:srgbClr val="FF9900"/>
                          </a:solidFill>
                          <a:effectLst/>
                          <a:latin typeface="Arial" charset="0"/>
                          <a:cs typeface="Arial" charset="0"/>
                        </a:rPr>
                        <a:t> jour du jeûne de jonas</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72" name="Group 24"/>
          <p:cNvGraphicFramePr>
            <a:graphicFrameLocks noGrp="1"/>
          </p:cNvGraphicFramePr>
          <p:nvPr/>
        </p:nvGraphicFramePr>
        <p:xfrm>
          <a:off x="34925" y="115888"/>
          <a:ext cx="9001125" cy="64675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95:1-2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هلمُّوا فلنبتَهِج بالربِّ، ولنُهلِّل للَّـه مُخلِّصنا. نُبادِر فنبلغ إلى وجهه بالاعتراف، ونُهلِّلُ له بالمزاميرِ.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err="1">
                          <a:ln>
                            <a:noFill/>
                          </a:ln>
                          <a:solidFill>
                            <a:srgbClr val="FF9933"/>
                          </a:solidFill>
                          <a:effectLst/>
                          <a:latin typeface="Arial" charset="0"/>
                          <a:cs typeface="Times New Roman" pitchFamily="18" charset="0"/>
                        </a:rPr>
                        <a:t>Psaumes</a:t>
                      </a:r>
                      <a:r>
                        <a:rPr kumimoji="0" lang="en-US" sz="3600" b="0" i="0" u="sng" strike="noStrike" cap="none" normalizeH="0" baseline="0" dirty="0">
                          <a:ln>
                            <a:noFill/>
                          </a:ln>
                          <a:solidFill>
                            <a:srgbClr val="FF9933"/>
                          </a:solidFill>
                          <a:effectLst/>
                          <a:latin typeface="Arial" charset="0"/>
                          <a:cs typeface="Times New Roman" pitchFamily="18" charset="0"/>
                        </a:rPr>
                        <a:t> 95:1-2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a:t>
                      </a:r>
                      <a:r>
                        <a:rPr kumimoji="0" lang="fr-FR" sz="2800" b="0" i="0" u="none" strike="noStrike" cap="none" normalizeH="0" baseline="0" dirty="0">
                          <a:ln>
                            <a:noFill/>
                          </a:ln>
                          <a:solidFill>
                            <a:schemeClr val="bg1"/>
                          </a:solidFill>
                          <a:effectLst/>
                          <a:latin typeface="Arial" charset="0"/>
                          <a:cs typeface="Arial" charset="0"/>
                        </a:rPr>
                        <a:t>Venez, crions de joie pour le Seigneur, Acclamons le rocher qui nous sauve;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Présentons-nous devant lui en rendant grâce; acclamons-le avec des hymnes,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come, let us sing to the Lord! Let us shout joyfully to the Rock of our salvation.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Let us come before His presence with thanksgiving; Let us shout joyfully to Him with psalms.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6073" name="Rectangle 25"/>
          <p:cNvSpPr>
            <a:spLocks noGrp="1" noChangeArrowheads="1"/>
          </p:cNvSpPr>
          <p:nvPr>
            <p:ph type="ctrTitle"/>
          </p:nvPr>
        </p:nvSpPr>
        <p:spPr/>
        <p:txBody>
          <a:bodyPr/>
          <a:lstStyle/>
          <a:p>
            <a:r>
              <a:rPr lang="en-US" dirty="0"/>
              <a:t>1pv</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7102" name="Group 30"/>
          <p:cNvGraphicFramePr>
            <a:graphicFrameLocks noGrp="1"/>
          </p:cNvGraphicFramePr>
          <p:nvPr/>
        </p:nvGraphicFramePr>
        <p:xfrm>
          <a:off x="34925" y="-26988"/>
          <a:ext cx="9074150" cy="664051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( 13 : 1 ـ 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ذلك الزمان قد حضرَ إليه قَوْمٌ يُخبرونَهُ عن الجليليِّين الذين خَلَطَ بيلاطسُ دماءَهم بذبائحهم. فأجاب يسوع وقال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13:1-5</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ce même temps survinrent des gens qui lui rapportèrent ce qui était arrivé aux Galiléens, dont Pilate mêlé le sang à celui de leurs victimes. 2 Prenant la parole, il leur dit: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13:1-5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 There were present at that season some who told Him about the Galileans whose blood Pilate had mingled with their sacrifices. 2 And Jesus answered and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7103" name="Rectangle 31"/>
          <p:cNvSpPr>
            <a:spLocks noGrp="1" noChangeArrowheads="1"/>
          </p:cNvSpPr>
          <p:nvPr>
            <p:ph type="ctrTitle"/>
          </p:nvPr>
        </p:nvSpPr>
        <p:spPr/>
        <p:txBody>
          <a:bodyPr/>
          <a:lstStyle/>
          <a:p>
            <a:r>
              <a:rPr lang="en-US"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125" name="Group 29"/>
          <p:cNvGraphicFramePr>
            <a:graphicFrameLocks noGrp="1"/>
          </p:cNvGraphicFramePr>
          <p:nvPr/>
        </p:nvGraphicFramePr>
        <p:xfrm>
          <a:off x="107950" y="115888"/>
          <a:ext cx="9001125" cy="538797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أتظُنُّونَ أنَّ هؤلاء الجليليِّين كانوا خُطاةً أكثر مِنْ كلِّ الجليليِّين إذ أصابتهم هذه الآلام. كلاَّ! بلْ أقول لكم: إن لم تَتُوبوا فجميعكُم كذلك تَهلِكُونَ.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514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"Croyez-vous que, pour avoir subi pareil sort, ces Galiléens fussent de plus grands pécheurs que tous les autres Galiléens? 3 Non, je vous le dis, mais si vous ne faites pénitence, vous périrez tous de même.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Do you suppose that these Galileans were worse sinners than all other Galileans, because they suffered such things? 3 I tell you, no; but unless you repent you will all likewise perish.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194" name="Group 26"/>
          <p:cNvGraphicFramePr>
            <a:graphicFrameLocks noGrp="1"/>
          </p:cNvGraphicFramePr>
          <p:nvPr/>
        </p:nvGraphicFramePr>
        <p:xfrm>
          <a:off x="34925" y="44450"/>
          <a:ext cx="9145588" cy="667944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أم تظُنُّونَ أنَّ أولئك الثَّمانية عشر رجلاً الذين سقطَ عليهم البُرجُ في سِلْوَام وقتلهُم، كانوا مُذنبينَ أكثر مِنْ جميع النَّاسِ السَّاكِنين في أورشليمَ. كلاَّ! أقُولُ لكُم: بلْ إنْ لم تَتُوبوا فجميعكُم كذلك تَهلِكُونَ ".</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1" i="0" u="none" strike="noStrike" cap="none" normalizeH="0" baseline="0" dirty="0">
                          <a:ln>
                            <a:noFill/>
                          </a:ln>
                          <a:solidFill>
                            <a:srgbClr val="FF9900"/>
                          </a:solidFill>
                          <a:effectLst/>
                          <a:latin typeface="Arial" charset="0"/>
                          <a:cs typeface="Arial" charset="0"/>
                        </a:rPr>
                        <a:t>( والمجد للـه دائماً)</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Ou ces dix-huit personnes que la tour de Siloé a fait périr dans sa chute, croyez-vous que leur dette fût plus grande que celle de tous les autres habitants de Jérusalem? 5 Non, je vous le dis, mais si vous ne vous mettez à faire pénitence, vous périrez tous pareillement.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1800" b="1" i="0" u="none" strike="noStrike" cap="none" normalizeH="0" baseline="0" dirty="0">
                          <a:ln>
                            <a:noFill/>
                          </a:ln>
                          <a:solidFill>
                            <a:srgbClr val="FF9900"/>
                          </a:solidFill>
                          <a:effectLst/>
                          <a:latin typeface="Arial" charset="0"/>
                          <a:cs typeface="Arial" charset="0"/>
                        </a:rPr>
                        <a:t>(Gloire à Dieu éternellement.)</a:t>
                      </a:r>
                      <a:endParaRPr kumimoji="0" lang="en-US" sz="1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 Or those eighteen on whom the tower in Siloam fell and killed them, do you think that they were worse sinners than all other men who dwelt in Jerusalem? 5 I tell you, no; but unless you repent you will all likewise perish.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249"/>
            <a:ext cx="2743200" cy="584775"/>
          </a:xfrm>
          <a:prstGeom prst="rect">
            <a:avLst/>
          </a:prstGeom>
          <a:solidFill>
            <a:srgbClr val="990033"/>
          </a:solidFill>
          <a:ln w="57150" cmpd="thinThick">
            <a:solidFill>
              <a:schemeClr val="bg1"/>
            </a:solidFill>
            <a:miter lim="800000"/>
            <a:headEnd/>
            <a:tailEnd/>
          </a:ln>
        </p:spPr>
        <p:txBody>
          <a:bodyPr wrap="square">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21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121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3267" name="Group 51"/>
          <p:cNvGraphicFramePr>
            <a:graphicFrameLocks noGrp="1"/>
          </p:cNvGraphicFramePr>
          <p:nvPr/>
        </p:nvGraphicFramePr>
        <p:xfrm>
          <a:off x="34925" y="44450"/>
          <a:ext cx="9145588" cy="56816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نبوات باكر</a:t>
                      </a:r>
                      <a:r>
                        <a:rPr kumimoji="0" lang="en-US" sz="3600" b="0" i="0" u="sng" strike="noStrike" cap="none" normalizeH="0" baseline="0" dirty="0">
                          <a:ln>
                            <a:noFill/>
                          </a:ln>
                          <a:solidFill>
                            <a:srgbClr val="FF9933"/>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من يونان النبي ( 1 : 1 ـ </a:t>
                      </a:r>
                      <a:r>
                        <a:rPr kumimoji="0" lang="en-US" sz="3600" b="0" i="0" u="sng" strike="noStrike" cap="none" normalizeH="0" baseline="0" dirty="0">
                          <a:ln>
                            <a:noFill/>
                          </a:ln>
                          <a:solidFill>
                            <a:srgbClr val="FF9933"/>
                          </a:solidFill>
                          <a:effectLst/>
                          <a:latin typeface="Arial" charset="0"/>
                          <a:cs typeface="Arial" charset="0"/>
                        </a:rPr>
                        <a:t>7</a:t>
                      </a:r>
                      <a:r>
                        <a:rPr kumimoji="0" lang="ar-SA" sz="3600" b="0" i="0" u="sng" strike="noStrike" cap="none" normalizeH="0" baseline="0" dirty="0">
                          <a:ln>
                            <a:noFill/>
                          </a:ln>
                          <a:solidFill>
                            <a:srgbClr val="FF9933"/>
                          </a:solidFill>
                          <a:effectLst/>
                          <a:latin typeface="Arial" charset="0"/>
                          <a:cs typeface="Arial" charset="0"/>
                        </a:rPr>
                        <a:t>1 )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وصارت كلمة الرَّبِّ إلى يونان بن أمِتَّاي قائلاً: " قُمْ انطلق إلى نِينَوَى المدينة العظيمة وَنَادِ عليها، لأنَّ صراخ شرها قد صَعِد إليَّ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592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Prophetie Jonas 1:1</a:t>
                      </a:r>
                      <a:r>
                        <a:rPr kumimoji="0" lang="fr-FR" sz="2800" b="0" i="0" u="sng" strike="noStrike" cap="none" normalizeH="0" baseline="0">
                          <a:ln>
                            <a:noFill/>
                          </a:ln>
                          <a:solidFill>
                            <a:srgbClr val="FF9933"/>
                          </a:solidFill>
                          <a:effectLst/>
                          <a:latin typeface="Arial" charset="0"/>
                          <a:cs typeface="Arial" charset="0"/>
                        </a:rPr>
                        <a:t>-17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 parole de Dieu fut adressée à Jonas, fils d'Amittaï: 2 "Lève-toi, lui dit-il, va à Ninive, la grande ville, et annonce leur que leur malice est montée jusqu'à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Prophecies ( Jonah 1:1-17 )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the word of the Lord came to Jonah the son of Amittai, saying, 2 Arise, go to Nineveh, that great city, and cry out against it; for their wickedness has come up before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1f</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8311" name="Group 23"/>
          <p:cNvGraphicFramePr>
            <a:graphicFrameLocks noGrp="1"/>
          </p:cNvGraphicFramePr>
          <p:nvPr/>
        </p:nvGraphicFramePr>
        <p:xfrm>
          <a:off x="34925" y="44450"/>
          <a:ext cx="9145588" cy="6389434"/>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يونان لِيهرُب إلى ترشيش مِنْ وجه الرَّبِّ. فنزل إلى يافا فوجد سفينةً ذاهبةً إلى ترشيش، فدَفَعَ أُجرتَهَا ونزل فيها، ليذهَبَ معهُم إلى ترشيش من وجه الرَّبِّ.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Jonas se mit en route, mais pour fuir à Tarsis, loin de Dieu. Il descendit à Joppé et trouva un vaisseau à destination de Tarsis, il paya son passage et s'embarqua pour se rendre avec eux à Tarsis, loin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Jonah arose to flee to Tarshish from the presence of the Lord. He went down to Joppa, and found a ship going to Tarshish; so he paid the fare, and went down into it, to go with them to Tarshish from the presence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9339" name="Group 27"/>
          <p:cNvGraphicFramePr>
            <a:graphicFrameLocks noGrp="1"/>
          </p:cNvGraphicFramePr>
          <p:nvPr/>
        </p:nvGraphicFramePr>
        <p:xfrm>
          <a:off x="34925" y="44450"/>
          <a:ext cx="9145588" cy="6657023"/>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فأثار الرَّب ريحاً شديدةً في البحر، فأحْدَثَتْ أمواجاً عظيمة في البحر وأشرفتْ السَّفينة على الانكسار. فخاف المَّلاحُون وصرخ كل واحدٍ إلى إلهِهِ وطرحوا الأمتعة التي في السَّفينةِ إلى البحر ليُخَفِّفُوا عنهُم.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Mais Dieu lança sur la mer un vent violent, et il y eut une grande tempête sur la mer, au point que le vaisseau menaçait de se briser. 5 Les matelots prirent peur; ils crièrent chacun vers son dieu, et, pour s'alléger, jetèrent à la mer la cargaison.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 Lord sent out a great wind on the sea, and there was a mighty tempest on the sea, so that the ship was about to be broken up. 5 Then the mariners were afraid; and every man cried out to his god, and threw the cargo that was in the ship into the sea, to lighten the load.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0359" name="Group 23"/>
          <p:cNvGraphicFramePr>
            <a:graphicFrameLocks noGrp="1"/>
          </p:cNvGraphicFramePr>
          <p:nvPr/>
        </p:nvGraphicFramePr>
        <p:xfrm>
          <a:off x="34925" y="44450"/>
          <a:ext cx="9145588" cy="674236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يونان فنزل إلى جوف السَّفِينةِ واضطجَعَ واستغرق في النوم. فذهب إليه مدبر السَّفينة وقال له: " ما بالك مستغرقاً في النوم؟ قُمْ فاطلب إلى إلهك لعل اللَّه يخلصنا فلا نهلك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Jonas cependant était descendu au fond du bateau; il s'était couché et dormait profondément. 6 Le chef de l'équipage s'approcha de lui et lui dit: "Qu'as-tu à dormir? Lève-toi, crie vers ton Dieu! Peut-être Dieu songera-t-il à nous et nous ne périrons pas."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Jonah had gone down into the lowest parts of the ship, had lain down, and was fast asleep. 6 So the captain came to him, and said to him, What do you mean, sleeper? Arise, call on your God; perhaps your God will consider us, so that we may not perish.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1389" name="Group 29"/>
          <p:cNvGraphicFramePr>
            <a:graphicFrameLocks noGrp="1"/>
          </p:cNvGraphicFramePr>
          <p:nvPr/>
        </p:nvGraphicFramePr>
        <p:xfrm>
          <a:off x="34925" y="44450"/>
          <a:ext cx="9145588" cy="6230303"/>
        </p:xfrm>
        <a:graphic>
          <a:graphicData uri="http://schemas.openxmlformats.org/drawingml/2006/table">
            <a:tbl>
              <a:tblPr rtl="1"/>
              <a:tblGrid>
                <a:gridCol w="3960813">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كل واحد لصاحبه: " هَلُمُّوا نُلقي قُرعاً لنعلَم بسبب مَنْ أصابنا هذا الشر". فألقوا قُرعاً، فوقعت القُرعة على يونان.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فقالوا له</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أخبِرنا لأنه بسببك نزل بنا هذا الشر ما عملك؟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Puis ils se dirent les uns aux autres: "Tirons donc au sort, pour savoir de qui nous vient ce mal." Ils jetèrent les sorts et le sort tomba sur Jonas. 8 Ils lui dirent alors: "Dis-nous quelle est ton affaire,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they said to one another, Come, let us cast lots, that we may know for whose cause this trouble has come upon us. So they cast lots, and the lot fell on Jonah. 8 Then they said to him, Please tell us! For whose cause is this trouble upon us? What is your occupation?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2407" name="Group 23"/>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أين جئت؟ ومن أي قرية؟ ومِن أي شعبٍ أنت؟ " فقال لهم: " أنا عبد الرب، وإني أخاف الرب إله السَّماء الذي صَنَعَ البحر واليَبس </a:t>
                      </a:r>
                      <a:r>
                        <a:rPr kumimoji="0" lang="ar-EG" sz="32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d'où tu viens, quel est ton pays et à quel peuple tu appartiens?" Il leur répondit: "Je suis Hébreu, et c'est Dieu que j'adore, le Dieu du ciel qui a fait la mer et la terre."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where do you come from? What is your country? And of what people are you? 9 So he said to them, I am a Hebrew; and I fear the Lord, the God of heaven, who made the sea and the dry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3432" name="Group 24"/>
          <p:cNvGraphicFramePr>
            <a:graphicFrameLocks noGrp="1"/>
          </p:cNvGraphicFramePr>
          <p:nvPr/>
        </p:nvGraphicFramePr>
        <p:xfrm>
          <a:off x="34925" y="44450"/>
          <a:ext cx="9145588" cy="6611811"/>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فخاف الرِّجال خوفاً شديداً، وقالوا له: " لماذا فعلت هذا؟ " لأن الرِّجال قد عَلِموا أنه هارب من وجه الرب، لأنه أخبرهم. فقالوا له: " ماذا نَصنعُ بِكَ حتى يَسكُنَ البحر عنَّا؟ " لأنَّ البحر كان يزدادُ هياجاً.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matelots furent saisis d'une grande crainte et ils lui dirent: "Qu'as-tu fait là?" Ils savaient en effet qu'il fuyait loin de Dieu, car il le leur avait raconté. Ils lui demandèrent: "Que te ferons-nous pour que la mer s'apaise pour nous?" Car la mer se soulevait de plus en plus.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 men were exceedingly afraid, and said to him, Why have you done this? For the men knew that he fled from the presence of the Lord, because he had told them. 11 Then they said to him, What shall we do to you that the sea may be calm for us?--for the sea was growing more tempestuous.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4459" name="Group 27"/>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يونان خُذُوني والقوني إلى البحر فيسكُن البحر عنكُم، لأنَّني عالمٌ أنَّ هذا الموج العظيم إنما هاج عليكم بسببي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الرِّجال يجذفون ليرجَعوا إلى البَرِّ فلمْ يستطيعوا، لأنَّ الريح كانت شديدة والبحر إزداد هياجاً عليهم.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Il leur répondit: "Prenez-moi et jetez-moi à la mer, et la mer s'apaisera pour vous. Car, je le sais, c'est à cause de moi que cette violente tempête vous assaille. 3 Les  matelots ramèrent pour gagner le rivage, mais en vain, car la mer se soulevait de plus en plus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he said to them, Pick me up and throw me into the sea; then the sea will become calm for you. For I know that this great tempest is because of me. 13 Nevertheless the men rowed hard to return to land, but they could not, for the sea continued to grow more tempestuous against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5480" name="Group 24"/>
          <p:cNvGraphicFramePr>
            <a:graphicFrameLocks noGrp="1"/>
          </p:cNvGraphicFramePr>
          <p:nvPr/>
        </p:nvGraphicFramePr>
        <p:xfrm>
          <a:off x="34925" y="44450"/>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فصَرَخُوا إلى الرَّبِّ وقالوا: " أيُّها الرب لا تهلِكنا بسبب نفس هذا الرجل، ولا تجعل علينا دماً زكياً، فإنك أنت أيُّها الرب قد صنعت كما شئت ". ثم حملوا يونان وطرحوه في البحر، فوقف عن هيجانه.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Alors ils implorèrent Dieu et dirent: "Ah! Dieu, puissions-nous ne pas périr à cause de la vie de cet homme, et puisses-tu ne pas nous charger d'un sang innocent, car c'est toi, Yahvé, qui as agi selon ton bon plaisir.15 Et, s'emparant de Jonas, ils le jetèrent à la mer, et la mer apaisa sa fureur.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Therefore they cried out to the Lord and said, We pray, O Lord, please do not let us perish for this man's life, and do not charge us with innocent blood; for You, O Lord, have done as it pleased You. 15 So they picked up Jonah and threw him into the sea, and the sea ceased from its raging.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508" name="Group 28"/>
          <p:cNvGraphicFramePr>
            <a:graphicFrameLocks noGrp="1"/>
          </p:cNvGraphicFramePr>
          <p:nvPr/>
        </p:nvGraphicFramePr>
        <p:xfrm>
          <a:off x="0" y="115888"/>
          <a:ext cx="9145588" cy="65532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84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فخاف الرِّجال من الرَّبِّ خوفاً عظيماً، وذبحُوا ذبيحةً للرَّب وأعلنوا الصلاة. فأمر الرَّبُّ حُوتاً عَظِيماً لابتلاع يونان. فكان يونان في جوف الحوت ثلاثة أيام وثلاث ليالٍ.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 </a:t>
                      </a:r>
                      <a:r>
                        <a:rPr kumimoji="0" lang="fr-FR" sz="2800" b="0" i="0" u="none" strike="noStrike" cap="none" normalizeH="0" baseline="0">
                          <a:ln>
                            <a:noFill/>
                          </a:ln>
                          <a:solidFill>
                            <a:schemeClr val="bg1"/>
                          </a:solidFill>
                          <a:effectLst/>
                          <a:latin typeface="Arial" charset="0"/>
                          <a:cs typeface="Arial" charset="0"/>
                        </a:rPr>
                        <a:t>Les hommes furent saisis d'une grande crainte de Dieu; ils offrirent un sacrifice à Dieu et firent des voeux. 17 Dieu fit qu'il y eut un grand poisson pour engloutir Jonas. Jonas demeura dans les entrailles du poisson trois jours et trois nuits.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the men feared the Lord exceedingly, and offered a sacrifice to the Lord and took vows. 17 Now the Lord had prepared a great fish to swallow Jonah. And Jonah was in the belly of the fish three days and three nights.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ntWorshiping"/>
          </p:cNvPr>
          <p:cNvSpPr txBox="1">
            <a:spLocks noChangeArrowheads="1"/>
          </p:cNvSpPr>
          <p:nvPr/>
        </p:nvSpPr>
        <p:spPr bwMode="auto">
          <a:xfrm>
            <a:off x="6400800" y="6273800"/>
            <a:ext cx="2743200" cy="584775"/>
          </a:xfrm>
          <a:prstGeom prst="rect">
            <a:avLst/>
          </a:prstGeom>
          <a:solidFill>
            <a:srgbClr val="CC6600"/>
          </a:solidFill>
          <a:ln w="57150" cmpd="thinThick">
            <a:solidFill>
              <a:schemeClr val="bg1"/>
            </a:solidFill>
            <a:miter lim="800000"/>
            <a:headEnd/>
            <a:tailEnd/>
          </a:ln>
        </p:spPr>
        <p:txBody>
          <a:bodyPr lIns="45720" rIns="45720">
            <a:spAutoFit/>
          </a:bodyPr>
          <a:lstStyle/>
          <a:p>
            <a:pPr algn="ctr"/>
            <a:r>
              <a:rPr lang="en-CA" sz="1400" dirty="0">
                <a:solidFill>
                  <a:schemeClr val="bg1"/>
                </a:solidFill>
              </a:rPr>
              <a:t>Continue to the Lent Prostrations</a:t>
            </a:r>
          </a:p>
          <a:p>
            <a:pPr algn="ctr" rtl="1"/>
            <a:r>
              <a:rPr lang="ar-EG" dirty="0">
                <a:solidFill>
                  <a:schemeClr val="bg1"/>
                </a:solidFill>
              </a:rPr>
              <a:t>تكملة الى ميطانيات الصوم</a:t>
            </a:r>
            <a:endParaRPr lang="en-CA" dirty="0">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7296" name="Group 32"/>
          <p:cNvGraphicFramePr>
            <a:graphicFrameLocks noGrp="1"/>
          </p:cNvGraphicFramePr>
          <p:nvPr/>
        </p:nvGraphicFramePr>
        <p:xfrm>
          <a:off x="107950" y="44450"/>
          <a:ext cx="9072563" cy="6484366"/>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103:1,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بارِكي يا نفسي الرَّبَّ، وجميع ما في باطني يُبارِك اسمَهُ القُدُّوسَ. رؤوفٌ ورحومٌ هو الربُّ، طويلُ الأناةِ وكثيرُ الرَّحْمَةِ.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103:1,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Bénis le Seigneur, ô mon âme! Que tout mon cœur bénisse son saint nom!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Le Seigneur est miséricordieux et bienveillant, lent à la colère et plein de fidélité,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103:1,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 the Lord, O my soul; And all that is within me, bless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Lord is merciful and gracious, Slow to anger, and abounding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mercy.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07297" name="Rectangle 33"/>
          <p:cNvSpPr>
            <a:spLocks noGrp="1" noChangeArrowheads="1"/>
          </p:cNvSpPr>
          <p:nvPr>
            <p:ph type="ctrTitle"/>
          </p:nvPr>
        </p:nvSpPr>
        <p:spPr/>
        <p:txBody>
          <a:bodyPr/>
          <a:lstStyle/>
          <a:p>
            <a:r>
              <a:rPr lang="en-US" dirty="0"/>
              <a:t>1pm</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79" name="Group 39"/>
          <p:cNvGraphicFramePr>
            <a:graphicFrameLocks noGrp="1"/>
          </p:cNvGraphicFramePr>
          <p:nvPr/>
        </p:nvGraphicFramePr>
        <p:xfrm>
          <a:off x="34925" y="-26988"/>
          <a:ext cx="9145588" cy="689457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متي ( 7 : 6 ـ 12 )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تُعْطُوا القُدسِ للكِلاب، ولا تطرحوا دُرَرَكُم قُدَّام الخَنَازير، لئلاَّ تَدُوسَهَا بأرجُلِهَا وترجع فتُمَزِّقَكُم. اِسألوا تُعطَوْا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اُطلُبُوا تجدوا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اِقرَعُوا يُفْتَحْ لكُم.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Mathieu 7 : 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Ne donnez pas aux chiens ce qui est sacré, ne jetez pas vos perles devant les porcs: ils pourraient bien les piétiner, puis se retourner contre vous pour vous déchirer.7 Demandez et l'on vous donnera; cherchez et vous trouverez; frappez et l'on vous ouvrira.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Do not give what is holy to the dogs; nor cast your pearls before swine, lest they trample them under their feet, and turn and tear you in pieces. 7 Ask, and it will be given to you; seek, and you will find; knock, and it will be opened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4280" name="Rectangle 40"/>
          <p:cNvSpPr>
            <a:spLocks noGrp="1" noChangeArrowheads="1"/>
          </p:cNvSpPr>
          <p:nvPr>
            <p:ph type="ctrTitle"/>
          </p:nvPr>
        </p:nvSpPr>
        <p:spPr/>
        <p:txBody>
          <a:bodyPr/>
          <a:lstStyle/>
          <a:p>
            <a:r>
              <a:rPr lang="en-US" dirty="0"/>
              <a:t>1m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290" name="Group 26"/>
          <p:cNvGraphicFramePr>
            <a:graphicFrameLocks noGrp="1"/>
          </p:cNvGraphicFramePr>
          <p:nvPr/>
        </p:nvGraphicFramePr>
        <p:xfrm>
          <a:off x="34925" y="115888"/>
          <a:ext cx="9145588" cy="68427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مَنْ يَسأل يَأخُذُ، ومَنْ يَطلُبُ يَجدُ. ومَنْ يَقرَعُ يُفتَحُ لهُ. أيُّ إنسانٍ منكم إذا سأله ابنه خُبزاً، فيُعطيه حجراً؟ وإذا سأله سمكةً، يُعطِيهِ حيَّةً؟ فإن كنتم وأنتم أشرار تعرِفونَ أن تُعطُوا أولادَكُم العطايا الصَّالحة،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quiconque demande reçoit; qui cherche trouve; et à qui frappe on ouvrira.9 Qui d'entre vous, quand son fils lui demande du pain, lui remettra une pierre? 10 Ou s'il lui demande un poisson, lui remettra-t-il un serpent? 11 Si donc vous, qui êtes mauvais, vous savez donner de bonnes choses à vos enfants,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everyone who asks receives, and he who seeks finds, and to him who knocks it will be opened. 9 Or what man is there among you who, if his son asks for bread, will give him a stone? 10 Or if he asks for a fish, will he give him a serpent? 11 If you then, being evil, know how to give good gifts to your children,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46" name="Group 34"/>
          <p:cNvGraphicFramePr>
            <a:graphicFrameLocks noGrp="1"/>
          </p:cNvGraphicFramePr>
          <p:nvPr/>
        </p:nvGraphicFramePr>
        <p:xfrm>
          <a:off x="34925" y="115888"/>
          <a:ext cx="9001125" cy="588372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أبوكُمُ الذي في السَّمَوات، يَهَبُ الخيرات للذين يسألونه! فكُلُّ ما تُريدُون أن يفعل النَّاس بكُم افعلوا هكذا أنتم أيضاً بهم، لأنَّ هذا هو النَّاموسُ والأنبياءُ.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combien plus votre Père qui est dans les cieux en donnera-t-il de bonnes à ceux qui l'en prient!12 Ainsi, tout ce que vous désirez que les autres fassent pour vous, faites-le vous-mêmes pour eux; voilà la Loi et les Prophètes.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how much more will your Father who is in heaven give good things to those who ask Him! 12 Therefore, whatever you want men to do to you, do also to them, for this is the Law and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933450"/>
          <a:ext cx="9144000" cy="5811774"/>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But deal with us O my Lord,</a:t>
                      </a:r>
                      <a:endParaRPr kumimoji="0" lang="ar-EG" sz="26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like the people of Nineveh,</a:t>
                      </a:r>
                      <a:endParaRPr kumimoji="0" lang="ar-EG" sz="26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who has repented,</a:t>
                      </a:r>
                      <a:endParaRPr kumimoji="0" lang="ar-EG" sz="26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You forgave them their sins.</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بل إصنع معنا يا سيدي، مثل أهل نينوى،    هؤلاء الذين تابوا، فغَفَرت لهم خطاياهم.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Alla pa=o=c `ariou`i neman@</a:t>
                      </a:r>
                      <a:endParaRPr kumimoji="0" lang="ar-EG" sz="3400" b="0" i="0" u="none" strike="noStrike" cap="none" normalizeH="0" baseline="0" dirty="0">
                        <a:ln>
                          <a:noFill/>
                        </a:ln>
                        <a:solidFill>
                          <a:srgbClr val="FFFF00"/>
                        </a:solidFill>
                        <a:effectLst/>
                        <a:latin typeface="CS New Athanasius" pitchFamily="34" charset="0"/>
                        <a:cs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`m`vry] `nniremNineu`y@</a:t>
                      </a:r>
                      <a:endParaRPr kumimoji="0" lang="ar-EG" sz="3400" b="0" i="0" u="none" strike="noStrike" cap="none" normalizeH="0" baseline="0" dirty="0">
                        <a:ln>
                          <a:noFill/>
                        </a:ln>
                        <a:solidFill>
                          <a:srgbClr val="FFFF00"/>
                        </a:solidFill>
                        <a:effectLst/>
                        <a:latin typeface="CS New Athanasius" pitchFamily="34" charset="0"/>
                        <a:cs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nai `etauermetanoin@</a:t>
                      </a:r>
                      <a:endParaRPr kumimoji="0" lang="ar-EG" sz="3400" b="0" i="0" u="none" strike="noStrike" cap="none" normalizeH="0" baseline="0" dirty="0">
                        <a:ln>
                          <a:noFill/>
                        </a:ln>
                        <a:solidFill>
                          <a:srgbClr val="FFFF00"/>
                        </a:solidFill>
                        <a:effectLst/>
                        <a:latin typeface="CS New Athanasius" pitchFamily="34" charset="0"/>
                        <a:cs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ak,a nounobi nwou `ebol.</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Toutefois traite-nous Ô Seigneur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comme les gens de Ninive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qui se repentirent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et leurs péchés furent pardonnés.</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25608" name="Text Box 46"/>
          <p:cNvSpPr txBox="1">
            <a:spLocks noChangeArrowheads="1"/>
          </p:cNvSpPr>
          <p:nvPr/>
        </p:nvSpPr>
        <p:spPr bwMode="auto">
          <a:xfrm>
            <a:off x="2438400" y="0"/>
            <a:ext cx="5257800" cy="862013"/>
          </a:xfrm>
          <a:prstGeom prst="rect">
            <a:avLst/>
          </a:prstGeom>
          <a:solidFill>
            <a:srgbClr val="AC2D14"/>
          </a:solidFill>
          <a:ln w="9525">
            <a:solidFill>
              <a:schemeClr val="bg1"/>
            </a:solidFill>
            <a:miter lim="800000"/>
            <a:headEnd/>
            <a:tailEnd/>
          </a:ln>
        </p:spPr>
        <p:txBody>
          <a:bodyPr>
            <a:spAutoFit/>
          </a:bodyPr>
          <a:lstStyle/>
          <a:p>
            <a:pPr algn="ctr" rtl="0"/>
            <a:r>
              <a:rPr lang="en-US" sz="2200" b="1" dirty="0">
                <a:solidFill>
                  <a:schemeClr val="bg1"/>
                </a:solidFill>
              </a:rPr>
              <a:t>Monday Morning Gospel Response</a:t>
            </a:r>
          </a:p>
          <a:p>
            <a:pPr algn="ctr"/>
            <a:r>
              <a:rPr lang="ar-EG" sz="2800" b="1" dirty="0">
                <a:solidFill>
                  <a:schemeClr val="bg1"/>
                </a:solidFill>
              </a:rPr>
              <a:t>مرد انجيل باكرالاثنين</a:t>
            </a:r>
            <a:endParaRPr lang="en-US" sz="2400" b="1" dirty="0">
              <a:solidFill>
                <a:schemeClr val="bg1"/>
              </a:solidFill>
              <a:latin typeface="Times New Roman" pitchFamily="18" charset="0"/>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26632"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
        <p:nvSpPr>
          <p:cNvPr id="5" name="Text Box 29">
            <a:hlinkClick r:id="" action="ppaction://macro?name=backToIncense"/>
          </p:cNvPr>
          <p:cNvSpPr txBox="1">
            <a:spLocks noChangeArrowheads="1"/>
          </p:cNvSpPr>
          <p:nvPr/>
        </p:nvSpPr>
        <p:spPr bwMode="auto">
          <a:xfrm>
            <a:off x="6786578" y="6057805"/>
            <a:ext cx="2357422" cy="800219"/>
          </a:xfrm>
          <a:prstGeom prst="rect">
            <a:avLst/>
          </a:prstGeom>
          <a:solidFill>
            <a:srgbClr val="990033"/>
          </a:solidFill>
          <a:ln w="57150" cmpd="thinThick">
            <a:solidFill>
              <a:schemeClr val="bg1"/>
            </a:solidFill>
            <a:miter lim="800000"/>
            <a:headEnd/>
            <a:tailEnd/>
          </a:ln>
        </p:spPr>
        <p:txBody>
          <a:bodyPr wrap="square">
            <a:spAutoFit/>
          </a:bodyPr>
          <a:lstStyle/>
          <a:p>
            <a:pPr algn="ctr"/>
            <a:r>
              <a:rPr lang="en-CA" sz="1400" dirty="0">
                <a:solidFill>
                  <a:schemeClr val="bg1"/>
                </a:solidFill>
              </a:rPr>
              <a:t>Continue to Raising</a:t>
            </a:r>
            <a:endParaRPr lang="ar-EG" sz="1400" dirty="0">
              <a:solidFill>
                <a:schemeClr val="bg1"/>
              </a:solidFill>
            </a:endParaRPr>
          </a:p>
          <a:p>
            <a:pPr algn="ctr"/>
            <a:r>
              <a:rPr lang="en-CA" sz="1400" dirty="0">
                <a:solidFill>
                  <a:schemeClr val="bg1"/>
                </a:solidFill>
              </a:rPr>
              <a:t>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83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3183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18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183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424" name="Group 40"/>
          <p:cNvGraphicFramePr>
            <a:graphicFrameLocks noGrp="1"/>
          </p:cNvGraphicFramePr>
          <p:nvPr/>
        </p:nvGraphicFramePr>
        <p:xfrm>
          <a:off x="34925" y="44450"/>
          <a:ext cx="9001125" cy="663981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رومية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fr-FR" sz="3200" b="0" i="0" u="sng" strike="noStrike" cap="none" normalizeH="0" baseline="0">
                          <a:ln>
                            <a:noFill/>
                          </a:ln>
                          <a:solidFill>
                            <a:srgbClr val="FF9933"/>
                          </a:solidFill>
                          <a:effectLst/>
                          <a:latin typeface="Arial" charset="0"/>
                          <a:cs typeface="Arial" charset="0"/>
                        </a:rPr>
                        <a:t>6:17-22</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فشكراً للَّـه، أنَّكُم قد كُنتُم عبيداً للخطيَّة، فأطعتُم من قلوبكم رسم التَّعليم الذي تسلمتُمُوه. فمِن ثَمَّ بعد أن تحررتم من الخطيَّة صِرتُم عبيداً للبِرِّ.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6:17-22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Mais grâces soient rendues à Dieu; jadis esclaves du péché, vous vous êtes soumis cordialement à la règle de doctrine à laquelle vous avez été confiés, 18 et, affranchis du péché, vous avez été asservis à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6:17-23</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God be thanked that though you were slaves of sin, yet you obeyed from the heart that form of doctrine to which you were delivered. 18 And having been set free from sin, you became slaves of righteousness.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20425" name="Rectangle 41"/>
          <p:cNvSpPr>
            <a:spLocks noGrp="1" noChangeArrowheads="1"/>
          </p:cNvSpPr>
          <p:nvPr>
            <p:ph type="ctrTitle"/>
          </p:nvPr>
        </p:nvSpPr>
        <p:spPr/>
        <p:txBody>
          <a:bodyPr/>
          <a:lstStyle/>
          <a:p>
            <a:r>
              <a:rPr lang="en-US" dirty="0"/>
              <a:t>1p</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30" name="Group 22"/>
          <p:cNvGraphicFramePr>
            <a:graphicFrameLocks noGrp="1"/>
          </p:cNvGraphicFramePr>
          <p:nvPr/>
        </p:nvGraphicFramePr>
        <p:xfrm>
          <a:off x="34925" y="44450"/>
          <a:ext cx="9145588"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أقول كلاماً بشرياً من أجل ضعف أجسادكم. إنكم كما جعلتم أعضاءكم عبيداً للنَّجاسة والإثم للإثم، كذلك الآن اجعلوا أعضاءكُم عبيداً للبرِّ للقداسة.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J'emploi une comparaison humaine en  raison de votre faiblesse naturelle. - Car si vous avez jadis offert vos membres comme esclaves à l'impureté et au désordre de manière à vous désordonner, offrez-les de même aujourd'hui à la justice pour vous sanctifier.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speak in human terms because of the weakness of your flesh. For just as you presented your members as slaves of uncleanness, and of lawlessness leading to more lawlessness, so now present your members as slaves of righteousness for holiness.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53" name="Group 21"/>
          <p:cNvGraphicFramePr>
            <a:graphicFrameLocks noGrp="1"/>
          </p:cNvGraphicFramePr>
          <p:nvPr/>
        </p:nvGraphicFramePr>
        <p:xfrm>
          <a:off x="34925" y="44450"/>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فإنكم حين كُنتُم عبيداً للخطيَّة صِرتم أحراراً من البِرِّ. فأيُّ ثمرٍ كان لكُم وقتئِذٍ من الأمور التي تستحون منها الآن؟ لأن نهاية تلك الأمور هيَ الموت.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Quand vous étiez esclaves du péché, vous étiez libers à l'égard de la justice. 21 Quel fruit recueilliez-vous alors d'actions dont aujourd'hui vous rougissez? Car leur aboutissement, c'est la mort.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when you were slaves of sin, you were free in regard to righteousness. 21 What fruit did you have then in the things of which you are now ashamed? For the end of those things is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74" name="Group 18"/>
          <p:cNvGraphicFramePr>
            <a:graphicFrameLocks noGrp="1"/>
          </p:cNvGraphicFramePr>
          <p:nvPr/>
        </p:nvGraphicFramePr>
        <p:xfrm>
          <a:off x="34925" y="44450"/>
          <a:ext cx="9145588" cy="681539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الآن إذ قد تحررتم من الخطيَّة، واستعبدتم للَّه، فلكُم ثمرُكُم للقداسة، والعاقبة هى الحياة الأبدية. لأنَّ أُجرة الخطيَّة هى موتٌ، وأمَّا عطية اللَّه فهى حياةٌ أبديَّةٌ بالمسيح يسوع ربِّنا.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Mais aujourd'hui, libérés du péché et asservis à Dieu, vous fructifiez pour la sainteté, et l'aboutissement, c'est la vie éternelle. Car le salaire du péché, c'est la mort; mais le don gratuit de Dieu, c'est la vie éternelle dans le Christ Jésus notre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now having been set free from sin, and having become slaves of God, you have your fruit to holiness, and the end, everlasting life. 23 For the wages of sin is death, but the gift of God is eternal life in Christ Jesus our Lord.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75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85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285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285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664" name="Group 40"/>
          <p:cNvGraphicFramePr>
            <a:graphicFrameLocks noGrp="1"/>
          </p:cNvGraphicFramePr>
          <p:nvPr/>
        </p:nvGraphicFramePr>
        <p:xfrm>
          <a:off x="34925" y="-26988"/>
          <a:ext cx="9109075" cy="6450394"/>
        </p:xfrm>
        <a:graphic>
          <a:graphicData uri="http://schemas.openxmlformats.org/drawingml/2006/table">
            <a:tbl>
              <a:tblPr rtl="1"/>
              <a:tblGrid>
                <a:gridCol w="4341166">
                  <a:extLst>
                    <a:ext uri="{9D8B030D-6E8A-4147-A177-3AD203B41FA5}">
                      <a16:colId xmlns:a16="http://schemas.microsoft.com/office/drawing/2014/main" val="20000"/>
                    </a:ext>
                  </a:extLst>
                </a:gridCol>
                <a:gridCol w="4767909">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الكاثوليكون من رسالة</a:t>
                      </a:r>
                      <a:r>
                        <a:rPr kumimoji="0" lang="ar-EG" sz="3600" b="0" i="0" u="sng" strike="noStrike" cap="none" normalizeH="0" baseline="0" dirty="0">
                          <a:ln>
                            <a:noFill/>
                          </a:ln>
                          <a:solidFill>
                            <a:srgbClr val="FF9933"/>
                          </a:solidFill>
                          <a:effectLst/>
                          <a:latin typeface="Arial" charset="0"/>
                          <a:cs typeface="Arial" charset="0"/>
                        </a:rPr>
                        <a:t> يهوذا ( 1 : 1 – 3 )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يهوذا، عبدُ يسوع المسيح، وأخو يعقوب، إلى المحبوبين في اللَّه الآب، المحفُوظين المَدعوِّيين ليسوع المسيح: لتَكثر لكُم الرحمة والسلام والمحبة.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Jude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1Jude, serviteur de Jésus Christ, frère de Jacques, aux appelés, aimés de Dieu le Père et gardés pour Jésus Christ. 2 A vous miséricorde et paix et charité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Jude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Jude, a bondservant of Jesus Christ, and brother of James, To those who are called, sanctified by God the Father, and preserved in Jesus Christ: 2 Mercy, peace, and love be multiplied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0665" name="Rectangle 41"/>
          <p:cNvSpPr>
            <a:spLocks noGrp="1" noChangeArrowheads="1"/>
          </p:cNvSpPr>
          <p:nvPr>
            <p:ph type="ctrTitle"/>
          </p:nvPr>
        </p:nvSpPr>
        <p:spPr/>
        <p:txBody>
          <a:bodyPr/>
          <a:lstStyle/>
          <a:p>
            <a:r>
              <a:rPr lang="en-US" dirty="0"/>
              <a:t>1c</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76" name="Group 28"/>
          <p:cNvGraphicFramePr>
            <a:graphicFrameLocks noGrp="1"/>
          </p:cNvGraphicFramePr>
          <p:nvPr/>
        </p:nvGraphicFramePr>
        <p:xfrm>
          <a:off x="34925" y="115888"/>
          <a:ext cx="9074150" cy="61229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إني إذ كُنْتُ باذلاً كل الجَهْدِ في أن أكتب إليكم لأجل خلاصكم المُشترك، اضطُرِرتُ أن أكتُب إليكم مُتضرِّعـاً أن تجتهدوا لأجـل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الإيمان الذي سلَّمَه لكم مَرَّةً القدِّيسون.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Très chers, j'avais un grand désir de vous écrire au sujet de notre salut commun, et j'ai été contraint de le faire, afin de vous exhorter à combattre pour la foi transmise aux saints une fois pour toutes.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Beloved, while I was very diligent to write to you concerning our common salvation, I found it necessary to write to you exhorting you to contend earnestly for the faith which was once for all delivered to the saints.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693" name="Group 21"/>
          <p:cNvGraphicFramePr>
            <a:graphicFrameLocks noGrp="1"/>
          </p:cNvGraphicFramePr>
          <p:nvPr/>
        </p:nvGraphicFramePr>
        <p:xfrm>
          <a:off x="34925" y="-26988"/>
          <a:ext cx="9074150" cy="6460109"/>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قد إندسَّ إلينا خُلسةً أُناسٌ قد كُتِبُوا مُنْذُ القدم لهذا القضاء، مُنافقون، يُحوِّلون نعمة ربنا إلى الدعارة، ويُنكِرون السَّيد الوحيد: ربنا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Car il s'est glissé parmi vous certains hommes qui depuis longtemps ont été marqués d'avance pour cette sentence: ces impies travestissent en débauche la grâce de notre Dieu et renient notre seul Maître et Seigneur Jésus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certain men have crept in unnoticed, who long ago were marked out for this condemnation, ungodly men, who turn the grace of our God into lewdness and deny the only Lord God and our Lord Jesus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724" name="Group 28"/>
          <p:cNvGraphicFramePr>
            <a:graphicFrameLocks noGrp="1"/>
          </p:cNvGraphicFramePr>
          <p:nvPr/>
        </p:nvGraphicFramePr>
        <p:xfrm>
          <a:off x="34925" y="44450"/>
          <a:ext cx="9109075" cy="6369685"/>
        </p:xfrm>
        <a:graphic>
          <a:graphicData uri="http://schemas.openxmlformats.org/drawingml/2006/table">
            <a:tbl>
              <a:tblPr rtl="1"/>
              <a:tblGrid>
                <a:gridCol w="4838510">
                  <a:extLst>
                    <a:ext uri="{9D8B030D-6E8A-4147-A177-3AD203B41FA5}">
                      <a16:colId xmlns:a16="http://schemas.microsoft.com/office/drawing/2014/main" val="20000"/>
                    </a:ext>
                  </a:extLst>
                </a:gridCol>
                <a:gridCol w="427056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فأُريدُ أن أُذكِّركُم، كأنكم عالِمون كل شيء أن يسوع ( الرب ) مَرَّةً خَلَّص شعبه من أرض مصر، وفي المرة الثانية أهلَكَ الذين لم يؤمنوا. والملائكة الذين لم يحفظُوا رئاستهُم، بل تركوا منزلتهم</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Je veux vous rappeler, à vous qui connaissez tout cela une fois pour toutes, que le Seigneur, après avoir sauvé le peuple de la terre d'Égypte, a fait périr ensuite les incrédules. 6 Quant aux anges, qui n'ont pas conservé leur primauté, mais ont quitté leur propre demeure,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But I want to remind you, though you once knew this, that the Lord, having saved the people out of the land of Egypt, afterward destroyed those who did not believe. 6 And the angels who did not keep their proper domain, but left their own abode,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532" name="Group 28"/>
          <p:cNvGraphicFramePr>
            <a:graphicFrameLocks noGrp="1"/>
          </p:cNvGraphicFramePr>
          <p:nvPr/>
        </p:nvGraphicFramePr>
        <p:xfrm>
          <a:off x="34925" y="103922"/>
          <a:ext cx="9109075" cy="6611226"/>
        </p:xfrm>
        <a:graphic>
          <a:graphicData uri="http://schemas.openxmlformats.org/drawingml/2006/table">
            <a:tbl>
              <a:tblPr rtl="1"/>
              <a:tblGrid>
                <a:gridCol w="4482367">
                  <a:extLst>
                    <a:ext uri="{9D8B030D-6E8A-4147-A177-3AD203B41FA5}">
                      <a16:colId xmlns:a16="http://schemas.microsoft.com/office/drawing/2014/main" val="20000"/>
                    </a:ext>
                  </a:extLst>
                </a:gridCol>
                <a:gridCol w="4626708">
                  <a:extLst>
                    <a:ext uri="{9D8B030D-6E8A-4147-A177-3AD203B41FA5}">
                      <a16:colId xmlns:a16="http://schemas.microsoft.com/office/drawing/2014/main" val="20001"/>
                    </a:ext>
                  </a:extLst>
                </a:gridCol>
              </a:tblGrid>
              <a:tr h="1527162">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000" b="0" i="0" u="none" strike="noStrike" cap="none" normalizeH="0" baseline="0" dirty="0">
                          <a:ln>
                            <a:noFill/>
                          </a:ln>
                          <a:solidFill>
                            <a:schemeClr val="bg1"/>
                          </a:solidFill>
                          <a:effectLst/>
                          <a:latin typeface="Arial" charset="0"/>
                          <a:cs typeface="Arial" charset="0"/>
                        </a:rPr>
                        <a:t>أبقاهم في الظلمة المُدْلَهِمَّةِ موثوقين بقيود أبدية إلى دينونة ذلك اليوم العظيم. مثل سدوم وعمورة وما حولها من المدن التي انهمكت في الزنا على مثالهما، وذهبت وراء جسد غريب، جُعِلَتْ عبرةً ونالها نقمة نار أبديَّةٍ. </a:t>
                      </a:r>
                      <a:endParaRPr kumimoji="0" lang="en-US" sz="30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802">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c'est pour le jugement du grand Jour qu'il les a gardés dans des liens éternels, au fond des ténèbres. 7 Ainsi Sodome, Gomorrhe et les villes voisines qui se sont prostituées de la même manière et ont couru après une chair différente, sont-elles proposées en exemple, subissant la peine d'un feu éternel.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He has reserved in everlasting chains under darkness for the judgment of the great day; 7 as Sodom and Gomorrah, and the cities around them in a similar manner to these, having given themselves over to sexual immorality and gone after strange flesh, are set forth as an example, suffering the vengeance of eternal fire.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8559" name="Group 31"/>
          <p:cNvGraphicFramePr>
            <a:graphicFrameLocks noGrp="1"/>
          </p:cNvGraphicFramePr>
          <p:nvPr/>
        </p:nvGraphicFramePr>
        <p:xfrm>
          <a:off x="34925" y="44450"/>
          <a:ext cx="9109075" cy="6900672"/>
        </p:xfrm>
        <a:graphic>
          <a:graphicData uri="http://schemas.openxmlformats.org/drawingml/2006/table">
            <a:tbl>
              <a:tblPr rtl="1"/>
              <a:tblGrid>
                <a:gridCol w="4695739">
                  <a:extLst>
                    <a:ext uri="{9D8B030D-6E8A-4147-A177-3AD203B41FA5}">
                      <a16:colId xmlns:a16="http://schemas.microsoft.com/office/drawing/2014/main" val="20000"/>
                    </a:ext>
                  </a:extLst>
                </a:gridCol>
                <a:gridCol w="4413336">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فعلى مِثل ذلك أولئك المُحتَلِمُونَ، يُنجِّسُون الجَسَدَ، ويحتقرون السِّيادة، ويفترون على ذوي الأمجاد. إن ميخائيل رئيس الملائكة، لمَّا خَاصَمَ إبليس وجادله من أجل جسد مُوسى، لم يَجسُر أنْ يُورِد حُكْم افتراءٍ عليه، بل قال له: " ليزجرك الرب! ".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Pourtant, ceux-là aussi, en délire, souillent la chair, méprisent la Seigneurie, blasphèment les Gloires. 9 Pourtant, l'archange Michel, lorsqu'il plaidait contre le diable et discutait au sujet du corps de Moïse, n'osa pas porter contre lui un jugement outrageant, mais dit: "Que le Seigneur te condamne!"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Likewise also these dreamers defile the flesh, reject authority, and speak evil of dignitaries. 9 Yet Michael the archangel, in contending with the devil, when he disputed about the body of Moses, dared not bring against him a reviling accusation, but said, The Lord rebuke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9585" name="Group 33"/>
          <p:cNvGraphicFramePr>
            <a:graphicFrameLocks noGrp="1"/>
          </p:cNvGraphicFramePr>
          <p:nvPr/>
        </p:nvGraphicFramePr>
        <p:xfrm>
          <a:off x="34925" y="44450"/>
          <a:ext cx="9109075" cy="5905501"/>
        </p:xfrm>
        <a:graphic>
          <a:graphicData uri="http://schemas.openxmlformats.org/drawingml/2006/table">
            <a:tbl>
              <a:tblPr rtl="1"/>
              <a:tblGrid>
                <a:gridCol w="4981280">
                  <a:extLst>
                    <a:ext uri="{9D8B030D-6E8A-4147-A177-3AD203B41FA5}">
                      <a16:colId xmlns:a16="http://schemas.microsoft.com/office/drawing/2014/main" val="20000"/>
                    </a:ext>
                  </a:extLst>
                </a:gridCol>
                <a:gridCol w="412779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أمَّا هؤلاء فيفترون على ما لا يَعلَمُون. وأمَّا ما يعرفونه بالطَّبيعة، كالحيوانات غير النَّاطقة، ففي ذلك يَفْسُدُونَ. ويلٌ لهُم! فإنهم سلكوا طريق قايين،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Quant à eux, ils blasphèment ce qu'ils ignorent; et ce qu'ils connaissent par nature, comme les bêtes sans raison, ne sert qu'à les perdre. 11 Malheur à eux! Car c'est dans la voie de Caïn qu'ils sont allés,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But these speak evil of whatever they do not know; and whatever they know naturally, like brute beasts, in these things they corrupt themselves. 11 Woe to them! For they have gone in the way of Cain,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0602" name="Group 26"/>
          <p:cNvGraphicFramePr>
            <a:graphicFrameLocks noGrp="1"/>
          </p:cNvGraphicFramePr>
          <p:nvPr/>
        </p:nvGraphicFramePr>
        <p:xfrm>
          <a:off x="34925" y="44450"/>
          <a:ext cx="8894793" cy="6369685"/>
        </p:xfrm>
        <a:graphic>
          <a:graphicData uri="http://schemas.openxmlformats.org/drawingml/2006/table">
            <a:tbl>
              <a:tblPr rtl="1"/>
              <a:tblGrid>
                <a:gridCol w="4447396">
                  <a:extLst>
                    <a:ext uri="{9D8B030D-6E8A-4147-A177-3AD203B41FA5}">
                      <a16:colId xmlns:a16="http://schemas.microsoft.com/office/drawing/2014/main" val="20000"/>
                    </a:ext>
                  </a:extLst>
                </a:gridCol>
                <a:gridCol w="4447397">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وانصبُّوا إلى ضلالَةِ بلعام لأجل أُجرةٍ، وهلكُوا في مُجادلة قُورح. هؤلاء أدناس في ولائم محبتكم، صانعين ولائم معاً، راعين أنفسهم، بلا مخافة. غُيُومٌ بلا ماءٍ تحملها الرِّياح.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c'est dans l'égarement de </a:t>
                      </a:r>
                      <a:r>
                        <a:rPr kumimoji="0" lang="fr-FR" sz="2800" b="0" i="0" u="none" strike="noStrike" cap="none" normalizeH="0" baseline="0" dirty="0" err="1">
                          <a:ln>
                            <a:noFill/>
                          </a:ln>
                          <a:solidFill>
                            <a:schemeClr val="bg1"/>
                          </a:solidFill>
                          <a:effectLst/>
                          <a:latin typeface="Arial" charset="0"/>
                          <a:cs typeface="Arial" charset="0"/>
                        </a:rPr>
                        <a:t>Balaam</a:t>
                      </a:r>
                      <a:r>
                        <a:rPr kumimoji="0" lang="fr-FR" sz="2800" b="0" i="0" u="none" strike="noStrike" cap="none" normalizeH="0" baseline="0" dirty="0">
                          <a:ln>
                            <a:noFill/>
                          </a:ln>
                          <a:solidFill>
                            <a:schemeClr val="bg1"/>
                          </a:solidFill>
                          <a:effectLst/>
                          <a:latin typeface="Arial" charset="0"/>
                          <a:cs typeface="Arial" charset="0"/>
                        </a:rPr>
                        <a:t> qu'ils se sont jetés pour un salaire, c'est par la révolte de Corée qu'ils ont péri. 12 Ce sont eux les écueils de vos agapes. Ils font bonne chère sans vergogne, ils se repaissent: nuées sans eau que les vents emportent,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have run greedily in the error of Balaam for profit, and perished in the rebellion of </a:t>
                      </a:r>
                      <a:r>
                        <a:rPr kumimoji="0" lang="en-US" sz="2800" b="0" i="0" u="none" strike="noStrike" cap="none" normalizeH="0" baseline="0" dirty="0" err="1">
                          <a:ln>
                            <a:noFill/>
                          </a:ln>
                          <a:solidFill>
                            <a:schemeClr val="bg1"/>
                          </a:solidFill>
                          <a:effectLst/>
                          <a:latin typeface="Arial" charset="0"/>
                          <a:cs typeface="Arial" charset="0"/>
                        </a:rPr>
                        <a:t>Korah</a:t>
                      </a:r>
                      <a:r>
                        <a:rPr kumimoji="0" lang="en-US" sz="2800" b="0" i="0" u="none" strike="noStrike" cap="none" normalizeH="0" baseline="0" dirty="0">
                          <a:ln>
                            <a:noFill/>
                          </a:ln>
                          <a:solidFill>
                            <a:schemeClr val="bg1"/>
                          </a:solidFill>
                          <a:effectLst/>
                          <a:latin typeface="Arial" charset="0"/>
                          <a:cs typeface="Arial" charset="0"/>
                        </a:rPr>
                        <a:t>. 12 These are spots in your love feasts, while they feast with you without fear, serving only themselves. They are clouds without water, carried about by the winds;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1617" name="Group 17"/>
          <p:cNvGraphicFramePr>
            <a:graphicFrameLocks noGrp="1"/>
          </p:cNvGraphicFramePr>
          <p:nvPr/>
        </p:nvGraphicFramePr>
        <p:xfrm>
          <a:off x="34925" y="44450"/>
          <a:ext cx="9109075" cy="6028309"/>
        </p:xfrm>
        <a:graphic>
          <a:graphicData uri="http://schemas.openxmlformats.org/drawingml/2006/table">
            <a:tbl>
              <a:tblPr rtl="1"/>
              <a:tblGrid>
                <a:gridCol w="4411767">
                  <a:extLst>
                    <a:ext uri="{9D8B030D-6E8A-4147-A177-3AD203B41FA5}">
                      <a16:colId xmlns:a16="http://schemas.microsoft.com/office/drawing/2014/main" val="20000"/>
                    </a:ext>
                  </a:extLst>
                </a:gridCol>
                <a:gridCol w="469730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أشجارٌ خريفيَّةٌ غير مثمرة ميِّتةٌ مُضَاعَفاً، مُقتلعةٌ من أصولها. أمواجُ بحر هائجةٌ، بخزيهم مُزبدةٌ. نُجُومٌ تائهةٌ، قد حُفِظَ لها قتام الظُّلمة إلى الأبد.</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arbres de fin de saison, sans fruits, deux fois morts, déracinés,13 houle sauvage de la mer, écumant sa propre honte, astres errants auxquels les ténèbres épaisses sont gardées pour l'éternité.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late autumn trees without fruit, twice dead, pulled up by the roots; 13 raging waves of the sea, foaming up their own shame; wandering stars for whom is reserved the blackness of darkness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6"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5746"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335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357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357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833" name="Group 41"/>
          <p:cNvGraphicFramePr>
            <a:graphicFrameLocks noGrp="1"/>
          </p:cNvGraphicFramePr>
          <p:nvPr/>
        </p:nvGraphicFramePr>
        <p:xfrm>
          <a:off x="71438" y="115888"/>
          <a:ext cx="9072562" cy="6500241"/>
        </p:xfrm>
        <a:graphic>
          <a:graphicData uri="http://schemas.openxmlformats.org/drawingml/2006/table">
            <a:tbl>
              <a:tblPr rtl="1"/>
              <a:tblGrid>
                <a:gridCol w="4859337">
                  <a:extLst>
                    <a:ext uri="{9D8B030D-6E8A-4147-A177-3AD203B41FA5}">
                      <a16:colId xmlns:a16="http://schemas.microsoft.com/office/drawing/2014/main" val="20000"/>
                    </a:ext>
                  </a:extLst>
                </a:gridCol>
                <a:gridCol w="421322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2 : 38 – 47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بطرس: " تُوبُوا وليعتمد كلُّ واحدٍ مِنكُم بِاسم يسوع المسيح لمغفرة خطاياكم، فتنالوا موهبة الرُّوح القُدُس. لأنَّ الموعد هو لكُم ولبنيكم ولكل الذين على بُعدٍ،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2:38-47</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Pierre leur répondit: "Repentez-vous et que chacun de vous se fasse baptiser au nom de Jésus Christ pour la rémission de ses péchés, et vous recevrez alors le don du Saint Esprit. 39 Car c'est pour vous qu'est la promesse, ainsi que pour vos enfants et pour tous ceux qui sont au loin,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2:38-47</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Then Peter said to them, Repent, and let every one of you be baptized in the name of Jesus Christ for the remission of sins; and you shall receive the gift of the Holy Spirit. 39 For the promise is to you and to your children, and to all who are afar off,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7834" name="Rectangle 42"/>
          <p:cNvSpPr>
            <a:spLocks noGrp="1" noChangeArrowheads="1"/>
          </p:cNvSpPr>
          <p:nvPr>
            <p:ph type="ctrTitle"/>
          </p:nvPr>
        </p:nvSpPr>
        <p:spPr/>
        <p:txBody>
          <a:bodyPr/>
          <a:lstStyle/>
          <a:p>
            <a:r>
              <a:rPr lang="en-US" dirty="0"/>
              <a:t>1a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42" name="Group 26"/>
          <p:cNvGraphicFramePr>
            <a:graphicFrameLocks noGrp="1"/>
          </p:cNvGraphicFramePr>
          <p:nvPr/>
        </p:nvGraphicFramePr>
        <p:xfrm>
          <a:off x="34925" y="-26988"/>
          <a:ext cx="9145588" cy="680313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سيدعوهم الرَّبُّ إلهُنا ". وبأقوال أُخر كثيرةٍ كان يشهدُ لهُم ويَعِظُهُم قائلاً: " اخلُصوا مِنْ هذا الجيل المُلتوي ". فالذين قَبِلوا كلامَهُ ( بفرحٍ )، اعتمدوا. وانضمَّ في ذلك اليوم نحو ثلاثة آلاف نفسٍ.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aussi grand nombre que le Seigneur notre Dieu les appellera. 40 Par beaucoup d'autres paroles encore, il les adjurait et les exhortait: "Sauvez-vous, disait-il, de cette génération dévoyée." Eux donc, accueillant sa parole, se firent baptiser. Il s'adjoignit ce jour-là environ trois mille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many as the Lord our God will call. 40 And with many other words he testified and exhorted them, saying, Be saved from this perverse generation. 41 Then those who gladly received his word were baptized; and that day about three thousand souls were added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71" name="Group 31"/>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مواظبين على تعاليم الرُّسُل، والشَّركة في كسر الخبز والصَّلوات. وصار خوفٌ في كل نفسٍ. وجرت عجائب وآياتٌ كثيرةٌ من قِبَل الرُّسل، في أورشليم. ومخافة عظيمة كانت فيهم. وجميع الذين آمنوا كانوا معاً، وكان كل شيءٍ مُشتَركاً بينهم.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Ils se montraient assidus à l'enseignement des apôtres, fidèles à la communion fraternelle, à la fraction du pain et aux prières.43 La crainte s'emparait de tous les esprits: nombreux étaient les prodiges et signes accomplis par les apôtres. 44 Tous les croyants ensemble mettaient tout en commun: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they continued steadfastly in the apostles' doctrine and fellowship, in the breaking of bread, and in prayers. 43 Then fear came upon every soul, and many wonders and signs were done through the apostles. 44 Now all who believed were together, and had all things in common,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886" name="Group 22"/>
          <p:cNvGraphicFramePr>
            <a:graphicFrameLocks noGrp="1"/>
          </p:cNvGraphicFramePr>
          <p:nvPr/>
        </p:nvGraphicFramePr>
        <p:xfrm>
          <a:off x="34925" y="44450"/>
          <a:ext cx="9145588" cy="65855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يبيعون حقولهم وأمتعتهم ويوزعونها على الجميع، على حسب حاجة كل واحدٍ. وكانوا كل يوم مواظبين معاً في الهيكل، ويكسرون الخبز في البيوت، ويتناولون الطعام بابتهاج ونقاوة قلب.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ils vendaient leurs propriétés et leurs biens et en partageaient le prix entre tous selon les besoins de chacun. 46 Jour après jour, d'un seul cœur, ils fréquentaient assidûment le Temple et rompaient le pain dans leurs maisons, prenant leur nourriture avec joie et simplicité de cœur.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and sold their possessions and goods, and divided them among all, as anyone had need. 46 So continuing daily with one accord in the temple, and breaking bread from house to house, they ate their food with gladness and simplicity of heart,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901" name="Group 13"/>
          <p:cNvGraphicFramePr>
            <a:graphicFrameLocks noGrp="1"/>
          </p:cNvGraphicFramePr>
          <p:nvPr/>
        </p:nvGraphicFramePr>
        <p:xfrm>
          <a:off x="34925" y="44450"/>
          <a:ext cx="9145588"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مُسبِّحين اللَّـه، ولهم نعمة لدى جميع الشعب. وكان الرب كل يوم يضُمُّ الذين يَخلُصُون ( إلى البِيعة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Ils louaient Dieu et avaient la faveur de tout le peuple. Et chaque jour, le Seigneur adjoignait à la communauté ceux qui seraient sauvés.</a:t>
                      </a:r>
                    </a:p>
                    <a:p>
                      <a:pPr marL="0" marR="0" lvl="0" indent="0" algn="l" defTabSz="914400" rtl="0" eaLnBrk="1" fontAlgn="base" latinLnBrk="0" hangingPunct="1">
                        <a:lnSpc>
                          <a:spcPct val="95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praising God and having favor with all the people. And the Lord added to the church daily those who were being saved.</a:t>
                      </a:r>
                    </a:p>
                    <a:p>
                      <a:pPr marL="0" marR="0" lvl="0" indent="0" algn="l" defTabSz="914400" rtl="0" eaLnBrk="1" fontAlgn="base" latinLnBrk="0" hangingPunct="1">
                        <a:lnSpc>
                          <a:spcPct val="95000"/>
                        </a:lnSpc>
                        <a:spcBef>
                          <a:spcPct val="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29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393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6012" name="Group 28"/>
          <p:cNvGraphicFramePr>
            <a:graphicFrameLocks noGrp="1"/>
          </p:cNvGraphicFramePr>
          <p:nvPr/>
        </p:nvGraphicFramePr>
        <p:xfrm>
          <a:off x="107950" y="44450"/>
          <a:ext cx="9072563"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ar-EG" sz="3600" b="0" i="0" u="sng" strike="noStrike" cap="none" normalizeH="0" baseline="0" dirty="0">
                          <a:ln>
                            <a:noFill/>
                          </a:ln>
                          <a:solidFill>
                            <a:srgbClr val="FF9933"/>
                          </a:solidFill>
                          <a:effectLst/>
                          <a:latin typeface="Arial" charset="0"/>
                          <a:cs typeface="Times New Roman" pitchFamily="18" charset="0"/>
                        </a:rPr>
                        <a:t> </a:t>
                      </a:r>
                      <a:r>
                        <a:rPr kumimoji="0" lang="en-US" sz="3600" b="0" i="0" u="sng" strike="noStrike" cap="none" normalizeH="0" baseline="0" dirty="0">
                          <a:ln>
                            <a:noFill/>
                          </a:ln>
                          <a:solidFill>
                            <a:srgbClr val="FF9933"/>
                          </a:solidFill>
                          <a:effectLst/>
                          <a:latin typeface="Arial" charset="0"/>
                          <a:cs typeface="Arial" charset="0"/>
                        </a:rPr>
                        <a:t>130:3-4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إن كُنتَ للآثام راصداً يارب، يارب من يقدر أن يثبت أمامك ؟  لأنَّ من عندك هو الاغتفار. توكَّلت نفسي على الرب.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130:3-4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Si tu retiens les fautes, Seigneur! Seigneur, qui subsistera?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Mais tu Disposes du pardon. Mon âme désire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130:3-4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You, Lord, should mark iniquities, O Lord, who could stand?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there is forgiveness with You, That You may be feared.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6013" name="Rectangle 29"/>
          <p:cNvSpPr>
            <a:spLocks noGrp="1" noChangeArrowheads="1"/>
          </p:cNvSpPr>
          <p:nvPr>
            <p:ph type="ctrTitle"/>
          </p:nvPr>
        </p:nvSpPr>
        <p:spPr/>
        <p:txBody>
          <a:bodyPr/>
          <a:lstStyle/>
          <a:p>
            <a:r>
              <a:rPr lang="en-US" dirty="0"/>
              <a:t>1pg</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7046" name="Group 38"/>
          <p:cNvGraphicFramePr>
            <a:graphicFrameLocks noGrp="1"/>
          </p:cNvGraphicFramePr>
          <p:nvPr/>
        </p:nvGraphicFramePr>
        <p:xfrm>
          <a:off x="34925" y="44450"/>
          <a:ext cx="9145588" cy="673608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( 12</a:t>
                      </a:r>
                      <a:r>
                        <a:rPr kumimoji="0" lang="ar-SA" sz="3200" b="0" i="0" u="sng" strike="noStrike" cap="none" normalizeH="0" baseline="0">
                          <a:ln>
                            <a:noFill/>
                          </a:ln>
                          <a:solidFill>
                            <a:srgbClr val="FF9933"/>
                          </a:solidFill>
                          <a:effectLst/>
                          <a:latin typeface="Arial" charset="0"/>
                          <a:cs typeface="Arial" charset="0"/>
                        </a:rPr>
                        <a:t> : 35 ـ 45 )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الإنسان الصَّالح من كنزه الصَّالح يُخرج الصَّلاح. والإنسان الشِّرِّير من كنزه الشِّرِّير يخرج الشُّرور. ولكن أقول لكم: " إن كلَّ كلمةٍ بطَّالةٍ يقولها النَّاس سوف يُعطُون جواباً عنها فى يوم الدِّين.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Mathieu 12:35-45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L'homme bon, de son bon trésor, sort de bonnes choses; et l'homme mauvais, de son mauvais trésor en sort de mauvaises. 36 Or je vous le dis, de toute parole sans fondement que les hommes auront proférée, ils rendront compte au jour du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12:35-45</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 good man out of the good treasure of his heart brings forth good things, and an evil man out of the evil treasure brings forth evil things. 36 But I say to you that for every idle word men may speak, they will give account of it in the day of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7047" name="Rectangle 39"/>
          <p:cNvSpPr>
            <a:spLocks noGrp="1" noChangeArrowheads="1"/>
          </p:cNvSpPr>
          <p:nvPr>
            <p:ph type="ctrTitle"/>
          </p:nvPr>
        </p:nvSpPr>
        <p:spPr/>
        <p:txBody>
          <a:bodyPr/>
          <a:lstStyle/>
          <a:p>
            <a:r>
              <a:rPr lang="en-US" dirty="0"/>
              <a:t>1g</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8061" name="Group 29"/>
          <p:cNvGraphicFramePr>
            <a:graphicFrameLocks noGrp="1"/>
          </p:cNvGraphicFramePr>
          <p:nvPr/>
        </p:nvGraphicFramePr>
        <p:xfrm>
          <a:off x="34925" y="115888"/>
          <a:ext cx="9145588" cy="644271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من كلامك تتبرَّر ومن كلامك يُحكم عليك ". حينئذٍ أجابه قومٌ من الكتبة والفرِّيسيِّين قائلين: " يا مُعلِّم، نُريد أن نرى منك آيةً ". أمَّا هو فأجاب وقال لهم: " الجيل الشِّرِّير الفاسق يطلب آيةً،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Car c'est d'après tes paroles que tu seras justifié, et c'est d'après tes paroles que tu seras condamné. 38 Alors intervinrent quelques-uns des scribes et des Pharisiens, qui lui dirent: "Maître, nous désirons que tu nous fasses voir un signe."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For by your words you will be justified, and by your words you will be condemned. 38 Then some of the scribes and Pharisees answered, saying, Teacher, we want to see a sign from You. 39 But He answered and said to them, An evil and adulterous generation seeks after a sign,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2662" name="Group 38"/>
          <p:cNvGraphicFramePr>
            <a:graphicFrameLocks noGrp="1"/>
          </p:cNvGraphicFramePr>
          <p:nvPr/>
        </p:nvGraphicFramePr>
        <p:xfrm>
          <a:off x="34925" y="115888"/>
          <a:ext cx="9145588" cy="676656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ولن تُعطَى له آيةٌ إلا آية يونان النَّبيِّ. لأنَّه كما كان يونان فى بطن الحوت ثلاثة أيَّام، وثلاث ليالٍ، هكذا يكون ابن الإنسان فى قلب الأرض ثلاثة أيَّـام وثلاث ليـالٍ.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leur répondit: "Génération mauvaise et adultère! Elle réclame un signe, et de signe, il ne lui sera donné que celui du prophète Jonas.40 De même, en effet, que Jonas fut dans le ventre du monstre marin durant trois jours et trois nuits, de même le Fils de l'homme sera dans le sein de la terre durant trois jours et trois nuits.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no sign will be given to it except the sign of the prophet Jonah. 40 For as Jonah was three days and three nights in the belly of the great fish, so will the Son of Man be three days and three nights in the heart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35" name="Group 15"/>
          <p:cNvGraphicFramePr>
            <a:graphicFrameLocks noGrp="1"/>
          </p:cNvGraphicFramePr>
          <p:nvPr/>
        </p:nvGraphicFramePr>
        <p:xfrm>
          <a:off x="34925" y="115888"/>
          <a:ext cx="9145588" cy="576262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رجـال نينـوى سيقومـون في الدِّيـن مع هـذا الجيــل ويَدينونه، لأنَّهم تابوا بإنذار يونان،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hommes de Ninive se dresseront lors du Jugement avec cette génération et ils la condamneront, car ils firent pénitence à la proclamation de Jonas, et il y a ici plus que Jonas!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 men of Nineveh will rise up in the judgment with this generation and condemn it, because they repented at the preaching of Jonah;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682" name="Group 34"/>
          <p:cNvGraphicFramePr>
            <a:graphicFrameLocks noGrp="1"/>
          </p:cNvGraphicFramePr>
          <p:nvPr/>
        </p:nvGraphicFramePr>
        <p:xfrm>
          <a:off x="34925" y="115888"/>
          <a:ext cx="9145588" cy="591312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وهوذا أفضل من يونان ههنا! ملكة التَّيمن ستقوم فى الدِّين مع هذا الجيل وتدِينه، لأنها أتت من أقاصي الأرض لتسمع حكمة سُليمانَ. وهوذا أعظم من سُليمانَ ههنا!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La reine du Midi se lèvera lors  du Jugement avec cette génération et elle la condamnera, car elle vint des extrémités de la terre pour écouter la sagesse de Salomon, et il y a plus ici que Salomon!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indeed a greater than Jonah is here. 42 The queen of the South will rise up in the judgment with this generation and condemn it, for she came from the ends of the earth to hear the wisdom of Solomon; and indeed a greater than Solomon is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701" name="Group 29"/>
          <p:cNvGraphicFramePr>
            <a:graphicFrameLocks noGrp="1"/>
          </p:cNvGraphicFramePr>
          <p:nvPr/>
        </p:nvGraphicFramePr>
        <p:xfrm>
          <a:off x="34925" y="115888"/>
          <a:ext cx="9145588" cy="5913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خرج الرُّوح النَّجس من الإنسان يمضي إلى أماكن ليس فيها ماءٌ، يطلب راحةً فلا يجد. حينئذٍ يقول: أرجِعُ إلى بيتي الذي خرجـت منه. فيأتى ويجده فارغاً مكنوساً مُزيَّناً.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Lorsque l'esprit immonde est sorti d'un homme, il erre par des lieux arides en quête de repos, et il n'en trouve point. 44 Alors il se dit: 'Je vais retourner dans ma maison, d'où je suis sorti.' A son arrivée, il la trouve libre, balayée, bien en ordre.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When an unclean spirit goes out of a man, he goes through dry places, seeking rest, and finds none. 44 Then he says, `I will return to my house from which I came.' And when he comes, he finds it empty, swept, and put in order.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9075" name="Group 19"/>
          <p:cNvGraphicFramePr>
            <a:graphicFrameLocks noGrp="1"/>
          </p:cNvGraphicFramePr>
          <p:nvPr/>
        </p:nvGraphicFramePr>
        <p:xfrm>
          <a:off x="34925" y="44450"/>
          <a:ext cx="9145588" cy="592531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فيمضي حينئذٍ ويأخذ معه سبعة أرواح أُخر أشرَّ منه، فيأتى ويسكن هناك، فتصير أواخر ذلك الإنسان أشرَّ من أوائلهِ. هكذا يكون أيضاً لهذا الجيل الشرِّير.</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45 </a:t>
                      </a:r>
                      <a:r>
                        <a:rPr kumimoji="0" lang="fr-FR" sz="2800" b="0" i="0" u="none" strike="noStrike" cap="none" normalizeH="0" baseline="0">
                          <a:ln>
                            <a:noFill/>
                          </a:ln>
                          <a:solidFill>
                            <a:schemeClr val="bg1"/>
                          </a:solidFill>
                          <a:effectLst/>
                          <a:latin typeface="Arial" charset="0"/>
                          <a:cs typeface="Arial" charset="0"/>
                        </a:rPr>
                        <a:t>Alors il s'en va prendre avec lui sept autres esprits plus méchants que lui; ils reviennent et s'y installent. Et l'état final de cet homme devient pire que le premier. Ainsi en sera-t-il également de cette génération mauvaise.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Then he goes and takes with him seven other spirits more wicked than himself, and they enter and dwell there; and the last state of that man is worse than the first. So shall it also be with this wicked generation.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933450"/>
          <a:ext cx="9001156" cy="5977128"/>
        </p:xfrm>
        <a:graphic>
          <a:graphicData uri="http://schemas.openxmlformats.org/drawingml/2006/table">
            <a:tbl>
              <a:tblPr/>
              <a:tblGrid>
                <a:gridCol w="6015058">
                  <a:extLst>
                    <a:ext uri="{9D8B030D-6E8A-4147-A177-3AD203B41FA5}">
                      <a16:colId xmlns:a16="http://schemas.microsoft.com/office/drawing/2014/main" val="20000"/>
                    </a:ext>
                  </a:extLst>
                </a:gridCol>
                <a:gridCol w="2986098">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O You who kept Jonah, </a:t>
                      </a:r>
                      <a:endParaRPr kumimoji="0" lang="ar-EG" sz="26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in the belly of the whale, </a:t>
                      </a:r>
                      <a:endParaRPr kumimoji="0" lang="ar-EG" sz="26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300" b="0" i="0" u="none" strike="noStrike" cap="none" normalizeH="0" baseline="0" dirty="0">
                          <a:ln>
                            <a:noFill/>
                          </a:ln>
                          <a:solidFill>
                            <a:schemeClr val="bg1"/>
                          </a:solidFill>
                          <a:effectLst/>
                          <a:latin typeface="Arial" charset="0"/>
                          <a:cs typeface="Arial" charset="0"/>
                        </a:rPr>
                        <a:t>when he was thrown in the depth of the sea</a:t>
                      </a:r>
                      <a:endParaRPr kumimoji="0" lang="ar-EG" sz="23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keep us with Your power..</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يا مَنْ حفظ يونان،</a:t>
                      </a: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في بطن الحوت،</a:t>
                      </a: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2900" b="0" i="0" u="none" strike="noStrike" cap="none" normalizeH="0" baseline="0" dirty="0">
                          <a:ln>
                            <a:noFill/>
                          </a:ln>
                          <a:solidFill>
                            <a:schemeClr val="bg1"/>
                          </a:solidFill>
                          <a:effectLst/>
                          <a:latin typeface="Arial" charset="0"/>
                          <a:cs typeface="Arial" charset="0"/>
                        </a:rPr>
                        <a:t>لما أُلقي في عمق البحر،</a:t>
                      </a:r>
                      <a:endParaRPr kumimoji="0" lang="en-US" sz="29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إحفظنا بقوتك</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W vy`etaf`areh `eIwna@</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ef,y qen `;neji `mpikytoc@</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`etauhitf `e`pswk `m`viom@</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`areh `eron kata tekjom</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Ô Celui qui garda Jonas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dans le ventre du poisson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quand il fut jeté dans la mer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err="1">
                          <a:ln>
                            <a:noFill/>
                          </a:ln>
                          <a:solidFill>
                            <a:schemeClr val="bg1"/>
                          </a:solidFill>
                          <a:effectLst/>
                          <a:latin typeface="Arial" charset="0"/>
                          <a:cs typeface="Arial" charset="0"/>
                        </a:rPr>
                        <a:t>garde-nous</a:t>
                      </a:r>
                      <a:r>
                        <a:rPr kumimoji="0" lang="fr-FR" sz="2600" b="0" i="0" u="none" strike="noStrike" cap="none" normalizeH="0" baseline="0" dirty="0">
                          <a:ln>
                            <a:noFill/>
                          </a:ln>
                          <a:solidFill>
                            <a:schemeClr val="bg1"/>
                          </a:solidFill>
                          <a:effectLst/>
                          <a:latin typeface="Arial" charset="0"/>
                          <a:cs typeface="Arial" charset="0"/>
                        </a:rPr>
                        <a:t> par Ta force.</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62472" name="Text Box 46"/>
          <p:cNvSpPr txBox="1">
            <a:spLocks noChangeArrowheads="1"/>
          </p:cNvSpPr>
          <p:nvPr/>
        </p:nvSpPr>
        <p:spPr bwMode="auto">
          <a:xfrm>
            <a:off x="2438400" y="0"/>
            <a:ext cx="5257800" cy="86201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Monday liturgy Gospel Response</a:t>
            </a:r>
          </a:p>
          <a:p>
            <a:pPr algn="ctr" rtl="0"/>
            <a:r>
              <a:rPr lang="ar-EG" sz="2800" b="1">
                <a:solidFill>
                  <a:schemeClr val="bg1"/>
                </a:solidFill>
              </a:rPr>
              <a:t>مرد انجيل القداس</a:t>
            </a:r>
            <a:endParaRPr lang="en-US" sz="2400" b="1">
              <a:solidFill>
                <a:schemeClr val="bg1"/>
              </a:solidFill>
              <a:latin typeface="Times New Roman" pitchFamily="18" charset="0"/>
            </a:endParaRP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63496"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pointing"/>
          <p:cNvPicPr>
            <a:picLocks noChangeAspect="1" noChangeArrowheads="1"/>
          </p:cNvPicPr>
          <p:nvPr/>
        </p:nvPicPr>
        <p:blipFill>
          <a:blip r:embed="rId2"/>
          <a:srcRect/>
          <a:stretch>
            <a:fillRect/>
          </a:stretch>
        </p:blipFill>
        <p:spPr bwMode="auto">
          <a:xfrm>
            <a:off x="785786" y="2955581"/>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166912" y="2712699"/>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95" name="Group 35"/>
          <p:cNvGraphicFramePr>
            <a:graphicFrameLocks noGrp="1"/>
          </p:cNvGraphicFramePr>
          <p:nvPr/>
        </p:nvGraphicFramePr>
        <p:xfrm>
          <a:off x="395288" y="404813"/>
          <a:ext cx="8137525" cy="42367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Fasting of Jonah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صوم أهل نينوى</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Deuxième</a:t>
                      </a:r>
                      <a:r>
                        <a:rPr kumimoji="0" lang="en-US" sz="4000" b="0" i="0" u="none" strike="noStrike" cap="none" normalizeH="0" baseline="0">
                          <a:ln>
                            <a:noFill/>
                          </a:ln>
                          <a:solidFill>
                            <a:srgbClr val="FF9900"/>
                          </a:solidFill>
                          <a:effectLst/>
                          <a:latin typeface="Arial" charset="0"/>
                          <a:cs typeface="Arial" charset="0"/>
                        </a:rPr>
                        <a:t> jour</a:t>
                      </a:r>
                      <a:r>
                        <a:rPr kumimoji="0" lang="fr-CA" sz="4000" b="0" i="0" u="none" strike="noStrike" cap="none" normalizeH="0" baseline="0">
                          <a:ln>
                            <a:noFill/>
                          </a:ln>
                          <a:solidFill>
                            <a:srgbClr val="FF9900"/>
                          </a:solidFill>
                          <a:effectLst/>
                          <a:latin typeface="Arial" charset="0"/>
                          <a:cs typeface="Arial" charset="0"/>
                        </a:rPr>
                        <a:t> </a:t>
                      </a:r>
                      <a:r>
                        <a:rPr kumimoji="0" lang="fr-FR" sz="4000" b="0" i="0" u="none" strike="noStrike" cap="none" normalizeH="0" baseline="0">
                          <a:ln>
                            <a:noFill/>
                          </a:ln>
                          <a:solidFill>
                            <a:srgbClr val="FF9900"/>
                          </a:solidFill>
                          <a:effectLst/>
                          <a:latin typeface="Arial" charset="0"/>
                          <a:cs typeface="Arial" charset="0"/>
                        </a:rPr>
                        <a:t>du jeûne de Jonas</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690" name="Group 50"/>
          <p:cNvGraphicFramePr>
            <a:graphicFrameLocks noGrp="1"/>
          </p:cNvGraphicFramePr>
          <p:nvPr/>
        </p:nvGraphicFramePr>
        <p:xfrm>
          <a:off x="34925" y="-26988"/>
          <a:ext cx="9074150" cy="677037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نبوات باكر</a:t>
                      </a:r>
                      <a:r>
                        <a:rPr kumimoji="0" lang="en-US" sz="3600" b="0" i="0" u="sng" strike="noStrike" cap="none" normalizeH="0" baseline="0" dirty="0">
                          <a:ln>
                            <a:noFill/>
                          </a:ln>
                          <a:solidFill>
                            <a:srgbClr val="FF9933"/>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من يونان النبي ( </a:t>
                      </a:r>
                      <a:r>
                        <a:rPr kumimoji="0" lang="ar-EG" sz="3600" b="0" i="0" u="sng" strike="noStrike" cap="none" normalizeH="0" baseline="0" dirty="0">
                          <a:ln>
                            <a:noFill/>
                          </a:ln>
                          <a:solidFill>
                            <a:srgbClr val="FF9933"/>
                          </a:solidFill>
                          <a:effectLst/>
                          <a:latin typeface="Arial" charset="0"/>
                          <a:cs typeface="Arial" charset="0"/>
                        </a:rPr>
                        <a:t>2 : 2</a:t>
                      </a:r>
                      <a:r>
                        <a:rPr kumimoji="0" lang="ar-SA" sz="3600" b="0" i="0" u="sng" strike="noStrike" cap="none" normalizeH="0" baseline="0" dirty="0">
                          <a:ln>
                            <a:noFill/>
                          </a:ln>
                          <a:solidFill>
                            <a:srgbClr val="FF9933"/>
                          </a:solidFill>
                          <a:effectLst/>
                          <a:latin typeface="Arial" charset="0"/>
                          <a:cs typeface="Arial" charset="0"/>
                        </a:rPr>
                        <a:t> ـ </a:t>
                      </a:r>
                      <a:r>
                        <a:rPr kumimoji="0" lang="ar-EG" sz="3600" b="0" i="0" u="sng" strike="noStrike" cap="none" normalizeH="0" baseline="0" dirty="0">
                          <a:ln>
                            <a:noFill/>
                          </a:ln>
                          <a:solidFill>
                            <a:srgbClr val="FF9933"/>
                          </a:solidFill>
                          <a:effectLst/>
                          <a:latin typeface="Arial" charset="0"/>
                          <a:cs typeface="Arial" charset="0"/>
                        </a:rPr>
                        <a:t>10</a:t>
                      </a:r>
                      <a:r>
                        <a:rPr kumimoji="0" lang="ar-SA"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فصلَّى يونان للرَّبِّ إلَهِهِ في بطن الحوت، وقال: صَرختُ إلى الرَّبِّ إلَهي في ضيقتي، فاستجاب لي. ومِن جوف الجحيم سمع صوتي. قد طَرَحتني إلى أعماق البحر،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Prophetie Jonas 2 : 2 - 10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 Il dit: De la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tresse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tais, j'ai cri</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vers Dieu, et il m'a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pondu; des entrailles du sh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ol, j'ai cri</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tu as entendu ma voix. 3 Tu m'avais jet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l'ab</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me, au sein de la mer, et le flot m'environnait.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Prophecies Jonah 2:2-10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 And he said: I cried out to the Lord because of my affliction, And He answered me. Out of the belly of Sheol I cried, And You heard my voice. 3 For You cast me into the deep, Into the heart of the seas, And the floods surrounded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2f</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691" name="Group 27"/>
          <p:cNvGraphicFramePr>
            <a:graphicFrameLocks noGrp="1"/>
          </p:cNvGraphicFramePr>
          <p:nvPr/>
        </p:nvGraphicFramePr>
        <p:xfrm>
          <a:off x="34925" y="-26988"/>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وأحاطت بي الأنهار، جميع أهوالك وأمواجك جاءَت عليَّ. أنا قلت إنِّي طُرِحتُ عن عينيْك، فهل أعود أَنْظُر هيكل قُدسِكَ؟ انصبَّت عليَّ المياه حتى نفسي. وغطَّاني الغمر الأقصى. غطَستْ رأسي في شقوق جبالٍ.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Toutes tes vagues et tes lames ont pass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sur moi. 4 Et moi je disais: Je suis rejet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devant tes yeux. Comment contemplerais-je encore ton saint Temple? 5  Les eaux m'avaient environn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jusqu'</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gorge, l'ab</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me me cernait. L'algue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enroul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autour de ma tête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All Your billows and Your waves passed over me. 4 Then I said, `I have been cast out of Your sight; Yet I will look again toward Your holy temple.' 5 The waters surrounded me, even to my soul; The deep closed around me; Weeds were wrapped around my head.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8724" name="Group 36"/>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ونزلتُ إلى أرضٍ، متاريسها مُثبَّتةٌ إلى الأبد. فلتُصعِد مِن الفساد حياتي أيُّها الرَّبُّ إلَهي. عند فناءِ نفسي مِنِّى، ذكرتُ رحمة الرَّبّ، فلتأتِ صلاتي إليك إلى هيكلك المقدس.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racine des montagnes.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tais descendu dans les pays souterrains, vers les peuples d'autrefois. Mais de la fosse tu as fait remonter ma vie,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mon Dieu. 7 Tandis qu'en moi mon âme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faillait, je me suis souvenu de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et ma pri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est all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jusqu'</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toi en ton saint Temple.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I went down to the moorings of the mountains; The earth with its bars closed behind me forever; Yet You have brought up my life from the pit, O Lord, my God. 7 When my soul fainted within me, I remembered the Lord; And my prayer went up to You, Into Your holy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772" name="Group 36"/>
          <p:cNvGraphicFramePr>
            <a:graphicFrameLocks noGrp="1"/>
          </p:cNvGraphicFramePr>
          <p:nvPr/>
        </p:nvGraphicFramePr>
        <p:xfrm>
          <a:off x="34925" y="44450"/>
          <a:ext cx="9145588" cy="631977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حافظي الباطل والكذب تركوا رحمتهم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بصوت تَضرُّع واعترافٍ أَذبح لك، كل ما نذرته أُعطيه لك يا إلَه خلاصي. فأمر الرب الحوت فقذف يونان إلى اليَبس.</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Ceux qui servent des vanit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c'est leur grâce qu'ils abandonnent. Moi, aux accents de la louange, je t'offrirai des sacrifices. Le v</a:t>
                      </a:r>
                      <a:r>
                        <a:rPr kumimoji="0" lang="fr-FR" sz="2800" b="0" i="0" u="none" strike="noStrike" cap="none" normalizeH="0" baseline="0">
                          <a:ln>
                            <a:noFill/>
                          </a:ln>
                          <a:solidFill>
                            <a:schemeClr val="bg1"/>
                          </a:solidFill>
                          <a:effectLst/>
                          <a:latin typeface="Times New Roman"/>
                          <a:cs typeface="Times New Roman" pitchFamily="18" charset="0"/>
                        </a:rPr>
                        <a:t>œ</a:t>
                      </a:r>
                      <a:r>
                        <a:rPr kumimoji="0" lang="fr-FR" sz="2800" b="0" i="0" u="none" strike="noStrike" cap="none" normalizeH="0" baseline="0">
                          <a:ln>
                            <a:noFill/>
                          </a:ln>
                          <a:solidFill>
                            <a:schemeClr val="bg1"/>
                          </a:solidFill>
                          <a:effectLst/>
                          <a:latin typeface="Arial" charset="0"/>
                          <a:cs typeface="Times New Roman" pitchFamily="18" charset="0"/>
                        </a:rPr>
                        <a:t>u que j'ai fait je l'accomplirai. De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vient le salut. 10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parla au poisson, qui vomit Jonas sur le rivage</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Those who regard worthless idols Forsake their own Mercy. 9 But I will sacrifice to You With the voice of thanksgiving; I will pay what I have vowed. Salvation is of the Lord. 10 So the Lord spoke to the fish, and it vomited Jonah onto dry land.</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LentWorshiping"/>
          </p:cNvPr>
          <p:cNvSpPr txBox="1">
            <a:spLocks noChangeArrowheads="1"/>
          </p:cNvSpPr>
          <p:nvPr/>
        </p:nvSpPr>
        <p:spPr bwMode="auto">
          <a:xfrm>
            <a:off x="6400800" y="6273800"/>
            <a:ext cx="2743200" cy="584775"/>
          </a:xfrm>
          <a:prstGeom prst="rect">
            <a:avLst/>
          </a:prstGeom>
          <a:solidFill>
            <a:srgbClr val="CC6600"/>
          </a:solidFill>
          <a:ln w="57150" cmpd="thinThick">
            <a:solidFill>
              <a:schemeClr val="bg1"/>
            </a:solidFill>
            <a:miter lim="800000"/>
            <a:headEnd/>
            <a:tailEnd/>
          </a:ln>
        </p:spPr>
        <p:txBody>
          <a:bodyPr lIns="45720" rIns="45720">
            <a:spAutoFit/>
          </a:bodyPr>
          <a:lstStyle/>
          <a:p>
            <a:pPr algn="ctr"/>
            <a:r>
              <a:rPr lang="en-CA" sz="1400" dirty="0">
                <a:solidFill>
                  <a:schemeClr val="bg1"/>
                </a:solidFill>
              </a:rPr>
              <a:t>Continue to the Lent Prostrations</a:t>
            </a:r>
          </a:p>
          <a:p>
            <a:pPr algn="ctr" rtl="1"/>
            <a:r>
              <a:rPr lang="ar-EG" dirty="0">
                <a:solidFill>
                  <a:schemeClr val="bg1"/>
                </a:solidFill>
              </a:rPr>
              <a:t>تكملة الى ميطانيات الصوم</a:t>
            </a:r>
            <a:endParaRPr lang="en-CA" dirty="0">
              <a:solidFill>
                <a:schemeClr val="bg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17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217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819" name="Group 35"/>
          <p:cNvGraphicFramePr>
            <a:graphicFrameLocks noGrp="1"/>
          </p:cNvGraphicFramePr>
          <p:nvPr/>
        </p:nvGraphicFramePr>
        <p:xfrm>
          <a:off x="34925" y="44450"/>
          <a:ext cx="9145588" cy="6797231"/>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باكر </a:t>
                      </a:r>
                      <a:r>
                        <a:rPr kumimoji="0" lang="en-US" sz="3200" b="0" i="0" u="sng" strike="noStrike" cap="none" normalizeH="0" baseline="0" dirty="0">
                          <a:ln>
                            <a:noFill/>
                          </a:ln>
                          <a:solidFill>
                            <a:srgbClr val="FF9933"/>
                          </a:solidFill>
                          <a:effectLst/>
                          <a:latin typeface="Arial" charset="0"/>
                          <a:cs typeface="Arial" charset="0"/>
                        </a:rPr>
                        <a:t>103:14-15</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9-10</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000" b="0" i="0" u="none" strike="noStrike" cap="none" normalizeH="0" baseline="0" dirty="0">
                          <a:ln>
                            <a:noFill/>
                          </a:ln>
                          <a:solidFill>
                            <a:schemeClr val="bg1"/>
                          </a:solidFill>
                          <a:effectLst/>
                          <a:latin typeface="Arial" charset="0"/>
                          <a:cs typeface="Arial" charset="0"/>
                        </a:rPr>
                        <a:t>اذكر يارب أننا ترابٌ نحن. الإنسان أيامه كالعشبِ. ليس إلى الانقضاء يسخطُ، ولا إلى الدهر يحقدُ، ليس حسب خطايانا عامَلنا، ولا كأثامنا كافأنا. </a:t>
                      </a:r>
                      <a:r>
                        <a:rPr kumimoji="0" lang="ar-SA" sz="3000" b="1" i="0" u="none" strike="noStrike" cap="none" normalizeH="0" baseline="0" dirty="0">
                          <a:ln>
                            <a:noFill/>
                          </a:ln>
                          <a:solidFill>
                            <a:schemeClr val="bg1"/>
                          </a:solidFill>
                          <a:effectLst/>
                          <a:latin typeface="Arial" charset="0"/>
                          <a:cs typeface="Arial" charset="0"/>
                        </a:rPr>
                        <a:t>هللويا.</a:t>
                      </a:r>
                      <a:r>
                        <a:rPr kumimoji="0" lang="ar-SA" sz="3000" b="0" i="0" u="none" strike="noStrike" cap="none" normalizeH="0" baseline="0" dirty="0">
                          <a:ln>
                            <a:noFill/>
                          </a:ln>
                          <a:solidFill>
                            <a:schemeClr val="bg1"/>
                          </a:solidFill>
                          <a:effectLst/>
                          <a:latin typeface="Arial" charset="0"/>
                          <a:cs typeface="Arial" charset="0"/>
                        </a:rPr>
                        <a:t> </a:t>
                      </a:r>
                      <a:endParaRPr kumimoji="0" lang="ar-EG" sz="30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2800" b="0" i="0" u="sng" strike="noStrike" cap="none" normalizeH="0" baseline="0" dirty="0">
                          <a:ln>
                            <a:noFill/>
                          </a:ln>
                          <a:solidFill>
                            <a:srgbClr val="FF9933"/>
                          </a:solidFill>
                          <a:effectLst/>
                          <a:latin typeface="Arial" charset="0"/>
                          <a:cs typeface="Times New Roman" pitchFamily="18" charset="0"/>
                        </a:rPr>
                        <a:t>103:14-15, 9-10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Seigneur, souviens-toi que nous sommes</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Poussière.15 L'homme! ses jours sont comme l'herbe. 9 Le Seigneur ne garde pas rancune indéfiniment. 10 Il ne nous traite pas selon nos péchés; il ne nous rend pas selon nos fautes,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103:14-15, 9-10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He knows our frame; He remembers that we are dust. 15 As for man, his days are like grass.9 He will not always strive with us, Nor will He keep His anger forever. 10 He has not dealt with us according to our sins, Nor punished us according to our iniquities.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2820" name="Rectangle 36"/>
          <p:cNvSpPr>
            <a:spLocks noGrp="1" noChangeArrowheads="1"/>
          </p:cNvSpPr>
          <p:nvPr>
            <p:ph type="ctrTitle"/>
          </p:nvPr>
        </p:nvSpPr>
        <p:spPr/>
        <p:txBody>
          <a:bodyPr/>
          <a:lstStyle/>
          <a:p>
            <a:r>
              <a:rPr lang="en-US" dirty="0"/>
              <a:t>2pm</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47" name="Group 39"/>
          <p:cNvGraphicFramePr>
            <a:graphicFrameLocks noGrp="1"/>
          </p:cNvGraphicFramePr>
          <p:nvPr/>
        </p:nvGraphicFramePr>
        <p:xfrm>
          <a:off x="34925" y="-26988"/>
          <a:ext cx="9145588" cy="695858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لوقا ( 13 : 6 ـ 9 )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وقال لهم هذا المَثَلَ: " كان لواحِدٍ تينة مَغرُوسَةٌ في كَرمِهِ، فجاء يَطلُبُ فيها ثمراً فلم يجد. فقال للكرَّام: ها إن لي ثلاث سنين آتي وأطلُبُ ثَمَراً في هذه التِّينَةِ فلا أجد.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65675">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13:6-9</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Arial" charset="0"/>
                          <a:cs typeface="Arial" charset="0"/>
                        </a:rPr>
                        <a:t>Il leur dit encore la parabole que voici: "Un homme avait un figuier planté dans sa vigne. Il vint y chercher des fruits et n'en trouva pas.7 Il dit alors au vigneron: "Voilà trois ans que je viens chercher des fruits sur ce figuier, et je n'en trouve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Luke 13:6-9</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He also spoke this parable: A certain man had a fig tree planted in his vineyard, and he came seeking fruit on it and found none. 7 Then he said to the keeper of his vineyard, `Look, for three years I have come seeking fruit on this fig tree and find none.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3848" name="Rectangle 40"/>
          <p:cNvSpPr>
            <a:spLocks noGrp="1" noChangeArrowheads="1"/>
          </p:cNvSpPr>
          <p:nvPr>
            <p:ph type="ctrTitle"/>
          </p:nvPr>
        </p:nvSpPr>
        <p:spPr/>
        <p:txBody>
          <a:bodyPr/>
          <a:lstStyle/>
          <a:p>
            <a:r>
              <a:rPr lang="en-US" dirty="0"/>
              <a:t>2m</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908" name="Group 28"/>
          <p:cNvGraphicFramePr>
            <a:graphicFrameLocks noGrp="1"/>
          </p:cNvGraphicFramePr>
          <p:nvPr/>
        </p:nvGraphicFramePr>
        <p:xfrm>
          <a:off x="34925" y="115888"/>
          <a:ext cx="9074150" cy="623900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اِقْطَعْهَا! لأنه لماذا تُعطِّل الأرض أيضاً؟ فأجاب وقال له: يا سيِّدي، دعها هذه السَّنة أيضاً، حتى أعزق حولها وأضَعَ زبلاً. لعلَّها تُثمِر في السنة الآتية، فإن لم تثمر فاقطعها.</a:t>
                      </a:r>
                      <a:r>
                        <a:rPr kumimoji="0" lang="en-US" sz="3200" b="0" i="0" u="none" strike="noStrike" cap="none" normalizeH="0" baseline="0" dirty="0">
                          <a:ln>
                            <a:noFill/>
                          </a:ln>
                          <a:solidFill>
                            <a:schemeClr val="bg1"/>
                          </a:solidFill>
                          <a:effectLst/>
                          <a:latin typeface="Arial" charset="0"/>
                          <a:cs typeface="Arial" charset="0"/>
                        </a:rPr>
                        <a:t>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Coupe-le; pourquoi donc épuise-t-il le sol? 8 Mais lui de répondre: "Maître, laisse-le cette année encore, le temps que je creuse tout autour et que j'y mette du fumier. 9 Peut-être donnera-t-il des fruits à l'avenir. Sinon tu le couperas.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Cut it down; why does it use up the ground?' 8 But he answered and said to him, `Sir, let it alone this year also, until I dig around it and fertilize it. 9 `And if it bears fruit, well. But if not, after that you can cut it down.'.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933450"/>
          <a:ext cx="9144032" cy="5925312"/>
        </p:xfrm>
        <a:graphic>
          <a:graphicData uri="http://schemas.openxmlformats.org/drawingml/2006/table">
            <a:tbl>
              <a:tblPr/>
              <a:tblGrid>
                <a:gridCol w="4889818">
                  <a:extLst>
                    <a:ext uri="{9D8B030D-6E8A-4147-A177-3AD203B41FA5}">
                      <a16:colId xmlns:a16="http://schemas.microsoft.com/office/drawing/2014/main" val="20000"/>
                    </a:ext>
                  </a:extLst>
                </a:gridCol>
                <a:gridCol w="4254214">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Grant me O Lord repentance,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that I may repent,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before death closes my mouth,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in the gates of Hades.</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أعطني يا رب توبة،</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لكي أتوب،</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قبل أن يغلق الموت</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فمي،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في أبواب الجحيم.</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Moi nyi `P=o=c `noumetanoia@</a:t>
                      </a:r>
                      <a:endParaRPr kumimoji="0" lang="ar-EG" sz="3400" b="0" i="0" u="none" strike="noStrike" cap="none" normalizeH="0" baseline="0" dirty="0">
                        <a:ln>
                          <a:noFill/>
                        </a:ln>
                        <a:solidFill>
                          <a:srgbClr val="FFFF00"/>
                        </a:solidFill>
                        <a:effectLst/>
                        <a:latin typeface="CS New Athanasius" pitchFamily="34" charset="0"/>
                        <a:cs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`e`pjintaermetanoin@ </a:t>
                      </a:r>
                      <a:endParaRPr kumimoji="0" lang="ar-EG" sz="3400" b="0" i="0" u="none" strike="noStrike" cap="none" normalizeH="0" baseline="0" dirty="0">
                        <a:ln>
                          <a:noFill/>
                        </a:ln>
                        <a:solidFill>
                          <a:srgbClr val="FFFF00"/>
                        </a:solidFill>
                        <a:effectLst/>
                        <a:latin typeface="CS New Athanasius" pitchFamily="34" charset="0"/>
                        <a:cs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`mpate `vmou ma`s;am `nrwi@</a:t>
                      </a:r>
                      <a:endParaRPr kumimoji="0" lang="ar-EG" sz="3400" b="0" i="0" u="none" strike="noStrike" cap="none" normalizeH="0" baseline="0" dirty="0">
                        <a:ln>
                          <a:noFill/>
                        </a:ln>
                        <a:solidFill>
                          <a:srgbClr val="FFFF00"/>
                        </a:solidFill>
                        <a:effectLst/>
                        <a:latin typeface="CS New Athanasius" pitchFamily="34" charset="0"/>
                        <a:cs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qen nipuly `nte `Amen].</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Donne-moi, Ô Seigneur une repentance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afin que je me repente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avant que la mort ne ferme ma bouche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aux portes du séjour des morts.</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75784" name="Text Box 46"/>
          <p:cNvSpPr txBox="1">
            <a:spLocks noChangeArrowheads="1"/>
          </p:cNvSpPr>
          <p:nvPr/>
        </p:nvSpPr>
        <p:spPr bwMode="auto">
          <a:xfrm>
            <a:off x="2438400" y="0"/>
            <a:ext cx="5257800" cy="862013"/>
          </a:xfrm>
          <a:prstGeom prst="rect">
            <a:avLst/>
          </a:prstGeom>
          <a:solidFill>
            <a:srgbClr val="AC2D14"/>
          </a:solidFill>
          <a:ln w="9525">
            <a:solidFill>
              <a:schemeClr val="bg1"/>
            </a:solidFill>
            <a:miter lim="800000"/>
            <a:headEnd/>
            <a:tailEnd/>
          </a:ln>
        </p:spPr>
        <p:txBody>
          <a:bodyPr>
            <a:spAutoFit/>
          </a:bodyPr>
          <a:lstStyle/>
          <a:p>
            <a:pPr algn="ctr" rtl="0"/>
            <a:r>
              <a:rPr lang="en-US" sz="2200" b="1" dirty="0">
                <a:solidFill>
                  <a:schemeClr val="bg1"/>
                </a:solidFill>
              </a:rPr>
              <a:t>Tuesday Morning Gospel Response</a:t>
            </a:r>
          </a:p>
          <a:p>
            <a:pPr algn="ctr"/>
            <a:r>
              <a:rPr lang="ar-EG" sz="2800" b="1" dirty="0">
                <a:solidFill>
                  <a:schemeClr val="bg1"/>
                </a:solidFill>
              </a:rPr>
              <a:t>مرد انجيل باكرالثلاثاء</a:t>
            </a:r>
            <a:endParaRPr lang="en-US" sz="2400" b="1" dirty="0">
              <a:solidFill>
                <a:schemeClr val="bg1"/>
              </a:solidFill>
              <a:latin typeface="Times New Roman" pitchFamily="18" charset="0"/>
            </a:endParaRPr>
          </a:p>
        </p:txBody>
      </p:sp>
      <p:sp>
        <p:nvSpPr>
          <p:cNvPr id="5" name="Action Button: Custom 4">
            <a:hlinkClick r:id="rId2" action="ppaction://hlinksldjump" highlightClick="1"/>
          </p:cNvPr>
          <p:cNvSpPr/>
          <p:nvPr/>
        </p:nvSpPr>
        <p:spPr bwMode="auto">
          <a:xfrm>
            <a:off x="1295400" y="6629400"/>
            <a:ext cx="533400" cy="228600"/>
          </a:xfrm>
          <a:prstGeom prst="actionButtonBlank">
            <a:avLst/>
          </a:prstGeom>
          <a:gradFill flip="none" rotWithShape="1">
            <a:gsLst>
              <a:gs pos="100000">
                <a:schemeClr val="accent2"/>
              </a:gs>
              <a:gs pos="34000">
                <a:srgbClr val="85C2FF"/>
              </a:gs>
              <a:gs pos="48000">
                <a:srgbClr val="C4D6EB"/>
              </a:gs>
              <a:gs pos="100000">
                <a:srgbClr val="FFEBFA"/>
              </a:gs>
            </a:gsLst>
            <a:path path="shape">
              <a:fillToRect l="50000" t="50000" r="50000" b="50000"/>
            </a:path>
            <a:tileRect/>
          </a:gradFill>
          <a:ln w="9525" cap="flat" cmpd="sng" algn="ctr">
            <a:noFill/>
            <a:prstDash val="solid"/>
            <a:round/>
            <a:headEnd type="none" w="med" len="med"/>
            <a:tailEnd type="none" w="med" len="med"/>
          </a:ln>
          <a:effectLst/>
          <a:scene3d>
            <a:camera prst="orthographicFront"/>
            <a:lightRig rig="threePt" dir="t"/>
          </a:scene3d>
          <a:sp3d>
            <a:bevelT w="165100" prst="coolSlant"/>
          </a:sp3d>
        </p:spPr>
        <p:txBody>
          <a:bodyPr lIns="0" tIns="0" rIns="0" bIns="0" anchor="ctr"/>
          <a:lstStyle/>
          <a:p>
            <a:pPr algn="ctr">
              <a:defRPr/>
            </a:pPr>
            <a:r>
              <a:rPr lang="en-CA" sz="1100" b="1" dirty="0">
                <a:solidFill>
                  <a:srgbClr val="C00000"/>
                </a:solidFill>
                <a:latin typeface="+mn-lt"/>
              </a:rPr>
              <a:t>Menu</a:t>
            </a:r>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76808"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
        <p:nvSpPr>
          <p:cNvPr id="5" name="Action Button: Custom 4">
            <a:hlinkClick r:id="rId2" action="ppaction://hlinksldjump" highlightClick="1"/>
          </p:cNvPr>
          <p:cNvSpPr/>
          <p:nvPr/>
        </p:nvSpPr>
        <p:spPr bwMode="auto">
          <a:xfrm>
            <a:off x="1295400" y="6629400"/>
            <a:ext cx="533400" cy="228600"/>
          </a:xfrm>
          <a:prstGeom prst="actionButtonBlank">
            <a:avLst/>
          </a:prstGeom>
          <a:gradFill flip="none" rotWithShape="1">
            <a:gsLst>
              <a:gs pos="100000">
                <a:schemeClr val="accent2"/>
              </a:gs>
              <a:gs pos="34000">
                <a:srgbClr val="85C2FF"/>
              </a:gs>
              <a:gs pos="48000">
                <a:srgbClr val="C4D6EB"/>
              </a:gs>
              <a:gs pos="100000">
                <a:srgbClr val="FFEBFA"/>
              </a:gs>
            </a:gsLst>
            <a:path path="shape">
              <a:fillToRect l="50000" t="50000" r="50000" b="50000"/>
            </a:path>
            <a:tileRect/>
          </a:gradFill>
          <a:ln w="9525" cap="flat" cmpd="sng" algn="ctr">
            <a:noFill/>
            <a:prstDash val="solid"/>
            <a:round/>
            <a:headEnd type="none" w="med" len="med"/>
            <a:tailEnd type="none" w="med" len="med"/>
          </a:ln>
          <a:effectLst/>
          <a:scene3d>
            <a:camera prst="orthographicFront"/>
            <a:lightRig rig="threePt" dir="t"/>
          </a:scene3d>
          <a:sp3d>
            <a:bevelT w="165100" prst="coolSlant"/>
          </a:sp3d>
        </p:spPr>
        <p:txBody>
          <a:bodyPr lIns="0" tIns="0" rIns="0" bIns="0" anchor="ctr"/>
          <a:lstStyle/>
          <a:p>
            <a:pPr algn="ctr">
              <a:defRPr/>
            </a:pPr>
            <a:r>
              <a:rPr lang="en-CA" sz="1100" b="1" dirty="0">
                <a:solidFill>
                  <a:srgbClr val="C00000"/>
                </a:solidFill>
                <a:latin typeface="+mn-lt"/>
              </a:rPr>
              <a:t>Menu</a:t>
            </a:r>
          </a:p>
        </p:txBody>
      </p:sp>
      <p:sp>
        <p:nvSpPr>
          <p:cNvPr id="6" name="Text Box 29">
            <a:hlinkClick r:id="" action="ppaction://macro?name=backToIncense"/>
          </p:cNvPr>
          <p:cNvSpPr txBox="1">
            <a:spLocks noChangeArrowheads="1"/>
          </p:cNvSpPr>
          <p:nvPr/>
        </p:nvSpPr>
        <p:spPr bwMode="auto">
          <a:xfrm>
            <a:off x="6858016" y="6057805"/>
            <a:ext cx="2285984" cy="800219"/>
          </a:xfrm>
          <a:prstGeom prst="rect">
            <a:avLst/>
          </a:prstGeom>
          <a:solidFill>
            <a:srgbClr val="990033"/>
          </a:solidFill>
          <a:ln w="57150" cmpd="thinThick">
            <a:solidFill>
              <a:schemeClr val="bg1"/>
            </a:solidFill>
            <a:miter lim="800000"/>
            <a:headEnd/>
            <a:tailEnd/>
          </a:ln>
        </p:spPr>
        <p:txBody>
          <a:bodyPr wrap="square">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79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279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279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279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9990" name="Group 38"/>
          <p:cNvGraphicFramePr>
            <a:graphicFrameLocks noGrp="1"/>
          </p:cNvGraphicFramePr>
          <p:nvPr/>
        </p:nvGraphicFramePr>
        <p:xfrm>
          <a:off x="34925" y="44450"/>
          <a:ext cx="9001125" cy="667816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أهل كولوسي</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21 ـ 29 )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وأنتُم أيضاً الذين كُنتُم حيناً غرباء وأعداءً بأفكاركم، بالأعمال الشِّرِّيرة، قد صَالَحَكُم الآن في جسد بشريَّتِهِ بموته، ليُقيمكُم قِدِّيسين بغير عيبٍ ولا لومٍ أمامه.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Colossiens 1:21 - 29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Vous-mêmes, qui étiez jadis des étrangers et des ennemis, par vos pensées et vos oeuvres mauvaises, 22 voici qu'à présent il vous a réconciliés dans son corps de chair, le livrant à la mort, pour vous faire paraître devant Lui saints, sans tache et sans reproche.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Colossians 1:21-29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you, who once were alienated and enemies in your mind by wicked works, yet now He has reconciled 22 in the body of His flesh through death, to present you holy, and blameless, and above reproach in His sight--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9991" name="Rectangle 39"/>
          <p:cNvSpPr>
            <a:spLocks noGrp="1" noChangeArrowheads="1"/>
          </p:cNvSpPr>
          <p:nvPr>
            <p:ph type="ctrTitle"/>
          </p:nvPr>
        </p:nvSpPr>
        <p:spPr/>
        <p:txBody>
          <a:bodyPr/>
          <a:lstStyle/>
          <a:p>
            <a:r>
              <a:rPr lang="en-US" dirty="0"/>
              <a:t>2p</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1002" name="Group 26"/>
          <p:cNvGraphicFramePr>
            <a:graphicFrameLocks noGrp="1"/>
          </p:cNvGraphicFramePr>
          <p:nvPr/>
        </p:nvGraphicFramePr>
        <p:xfrm>
          <a:off x="34925" y="44450"/>
          <a:ext cx="9074150" cy="662755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ثبتُّم على الإيمان، مُتأسِّسين وراسخين غير متزعزعين عن رجاء الإنجيل، الذي سَمِعتُمُوه، المكروز به في كل الخليقة التي تحت السَّماء، الذي صِرتُ أنا بولس خادماً له.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Il faut seulement que vous persévériez dans la foi, affermis sur des bases solides, sans vous laisser détourner de l'espérance promise par l'Évangile que vous avez entendu, qui a été prêché à toute créature sous le ciel, et dont moi, Paul, je suis devenu le ministre.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if indeed you continue in the faith, grounded and steadfast, and are not moved away from the hope of the gospel which you heard, which was preached to every creature under heaven, of which I, Paul, became a minister.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25" name="Group 25"/>
          <p:cNvGraphicFramePr>
            <a:graphicFrameLocks noGrp="1"/>
          </p:cNvGraphicFramePr>
          <p:nvPr/>
        </p:nvGraphicFramePr>
        <p:xfrm>
          <a:off x="34925" y="44450"/>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إني أفرح الآن في الآلام من أجلكُم، وأُكمِّـلُ ما ينقص من شدائد المسيح في جسمي لأجل جسدِهِ، الذي هو الكنيسة، التي صِرتُ أنا لها خادماً، حسب تدبير اللَّـه المُعطى لي لأجلِكُم، لتتميم كلمة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ce moment je trouve ma joie dans les souffrances que j'endure pour vous, et je complète en ma chair ce qui manque aux épreuves du Christ pour son Corps, qui est l'Église. 25 Car je suis devenu ministre de l'Église en vertu de la charge que Dieu m'a confiée, de réaliser chez vous l'avènement de sa Parole,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I now rejoice in my sufferings for you, and fill up in my flesh what is lacking in the afflictions of Christ, for the sake of His body, which is the church, 25 of which I became a minister according to the stewardship from God which was given to me for you, to fulfill the word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50" name="Group 26"/>
          <p:cNvGraphicFramePr>
            <a:graphicFrameLocks noGrp="1"/>
          </p:cNvGraphicFramePr>
          <p:nvPr/>
        </p:nvGraphicFramePr>
        <p:xfrm>
          <a:off x="34925" y="44450"/>
          <a:ext cx="9145588" cy="636968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السِّرّ المكْتُوم مُنْذُ الدهور والأجيال، وقد أُعلِن لقِدِّيسيه، الذين أراد اللَّـه أن يُعلِّمهم ما هو غِنَى مجد هذا السِّرِّ في الأُمم، الذي هو المسيح الحال فيكُم رجاء المجد.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mystère resté caché depuis les siècles et les générations et qui maintenant vient d'être manifesté à ses saints. 27 Dieu a bien voulu  leur faire connaître de quelle gloire est riche ce mystère chez les païens: c'est le Christ parmi vous! L'espérance de la gloire!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 mystery which has been hidden from ages and from generations, but now has been revealed to His saints. 27 To them God willed to make known what are the riches of the glory of this mystery among the Gentiles: which is Christ in you, the hope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64" name="Group 16"/>
          <p:cNvGraphicFramePr>
            <a:graphicFrameLocks noGrp="1"/>
          </p:cNvGraphicFramePr>
          <p:nvPr/>
        </p:nvGraphicFramePr>
        <p:xfrm>
          <a:off x="34925" y="44450"/>
          <a:ext cx="9145588" cy="659949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نُبشِّر به مُنذرين كُل إنسانٍ، ومُعلِّمين كل إنسانٍ بكل حكمةٍ لكي نُقيم كل إنسانٍ كاملاً في المسيح يسوع. هذا الذي لأجله أتعب وأُجاهِد على حسب عمله الذي يعمل فيَّ بقوَّةٍ.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Ce Christ, nous l'annonçons, avertissant tout homme et instruisant tout homme en toute sagesse, afin de rendre tout homme parfait dans le Christ. 29 Et c'est bien pour cette cause que je me fatigue à lutter, avec son énergie qui agit en moi avec puissance.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Him we preach, warning every man and teaching every man in all wisdom, that we may present every man perfect in Christ Jesus. 29 To this end I also labor, striving according to His working which works in me mightily.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63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473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473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9448" name="Group 40"/>
          <p:cNvGraphicFramePr>
            <a:graphicFrameLocks noGrp="1"/>
          </p:cNvGraphicFramePr>
          <p:nvPr/>
        </p:nvGraphicFramePr>
        <p:xfrm>
          <a:off x="34925" y="-26988"/>
          <a:ext cx="9217025" cy="6389434"/>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بطرس الرسول الأولى</a:t>
                      </a:r>
                      <a:r>
                        <a:rPr kumimoji="0" lang="ar-EG" sz="3200" b="0" i="0" u="sng" strike="noStrike" cap="none" normalizeH="0" baseline="0">
                          <a:ln>
                            <a:noFill/>
                          </a:ln>
                          <a:solidFill>
                            <a:srgbClr val="FF9933"/>
                          </a:solidFill>
                          <a:effectLst/>
                          <a:latin typeface="Arial" charset="0"/>
                          <a:cs typeface="Arial" charset="0"/>
                        </a:rPr>
                        <a:t> ( </a:t>
                      </a:r>
                      <a:r>
                        <a:rPr kumimoji="0" lang="ar-SA" sz="3200" b="0" i="0" u="sng" strike="noStrike" cap="none" normalizeH="0" baseline="0">
                          <a:ln>
                            <a:noFill/>
                          </a:ln>
                          <a:solidFill>
                            <a:srgbClr val="FF9933"/>
                          </a:solidFill>
                          <a:effectLst/>
                          <a:latin typeface="Arial" charset="0"/>
                          <a:cs typeface="Arial" charset="0"/>
                        </a:rPr>
                        <a:t>4 : 3 ـ 11 )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تعملون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4 : 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suffit bien en effet d'avoir accompli dans le passé la volonté des païens, en se livrant aux débauches, aux passions, aux saouleries, orgies, beuveries, au culte illicite des idoles.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9449" name="Rectangle 41"/>
          <p:cNvSpPr>
            <a:spLocks noGrp="1" noChangeArrowheads="1"/>
          </p:cNvSpPr>
          <p:nvPr>
            <p:ph type="ctrTitle"/>
          </p:nvPr>
        </p:nvSpPr>
        <p:spPr/>
        <p:txBody>
          <a:bodyPr/>
          <a:lstStyle/>
          <a:p>
            <a:r>
              <a:rPr lang="en-US" dirty="0"/>
              <a:t>2c</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0465" name="Group 33"/>
          <p:cNvGraphicFramePr>
            <a:graphicFrameLocks noGrp="1"/>
          </p:cNvGraphicFramePr>
          <p:nvPr/>
        </p:nvGraphicFramePr>
        <p:xfrm>
          <a:off x="34925" y="44450"/>
          <a:ext cx="9217025" cy="6585585"/>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الذين سوف يُعطون جواباً للذي هو على استعدادٍ أن يُدين الأحياء والأموات. فإنَّه لأجل هذا بُشِّرَ الموتى أيضاً،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sujet, ils jugent étrange que vous ne couriez pas avec eux vers ce torrent de perdition, et ils se répandent en outrages. 5 Ils en rendront compte à celui qui est prêt à juger vivants et morts. 6 C'est pour cela, en effet, que même aux morts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6 For this reason the gospel was preached also to those who are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1488" name="Group 32"/>
          <p:cNvGraphicFramePr>
            <a:graphicFrameLocks noGrp="1"/>
          </p:cNvGraphicFramePr>
          <p:nvPr/>
        </p:nvGraphicFramePr>
        <p:xfrm>
          <a:off x="34925" y="-26988"/>
          <a:ext cx="9217025" cy="6900672"/>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لكى يدانوا حسب النَّاس بالجسد، ولكن ليحيوا حسب اللَّـه بالرُّوح.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وإنَّما نهاية كل شيءٍ قد اقتربت، فتعقَّلوا إذاً واسهروا في الصَّلوات. ولكن قبل كلِّ شيءٍ، فلتكن المحبَّة دائمةً فيكُم بعضكُم لبعضٍ، لأنَّ المحبَّة تستُر كثرةً من الخطايا.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été annoncée la Bonne Nouvelle, afin que, jugés selon les hommes dans la chair, ils vivent selon Dieu dans l'esprit. 7 La fin de toutes choses est proche. Soyez donc sages et sobres en vue de la prière. 8 Avant tout, conservez entre vous une grande charité, car la charité couvre une multitude de péchés.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might be judged according to men in the flesh, but live according to God in the spirit. 7 But the end of all things is at hand; therefore be serious and watchful in your prayers. 8 And above all things have fervent love for one another, for love will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507" name="Group 27"/>
          <p:cNvGraphicFramePr>
            <a:graphicFrameLocks noGrp="1"/>
          </p:cNvGraphicFramePr>
          <p:nvPr/>
        </p:nvGraphicFramePr>
        <p:xfrm>
          <a:off x="34925" y="44450"/>
          <a:ext cx="9217025" cy="6087428"/>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مُحبِّين ضيافة الغُرباء بعضكم لبعضٍ بلا تذمُّر. وليخدم كلُّ واحدٍ الآخرين بما نال من المواهب بعضكم بعضاً، كوكلاء صالحين على نعمة اللَّـه المتنوِّعة. مَن يتكلَّم فكأقوال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Pratiquez l'hospitalité les uns envers les autres, sans murmurer. 10 Chacun selon la grâce reçue, mettez-vous au service les uns des autres, comme de bons intendants d'une multiple grâce de Dieu. 11 Si quelqu'un parle, que ce soit comme les paroles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hospitable to one another without grumbling. 10 As each one has received a gift, minister it to one another, as good stewards of the manifold grace of God. 11 If anyone speaks, let him speak as the oracles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19" name="Group 15"/>
          <p:cNvGraphicFramePr>
            <a:graphicFrameLocks noGrp="1"/>
          </p:cNvGraphicFramePr>
          <p:nvPr/>
        </p:nvGraphicFramePr>
        <p:xfrm>
          <a:off x="34925" y="44450"/>
          <a:ext cx="9217025" cy="6121400"/>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يخدم فكأنَّه من قوَّةٍ يُهيئها اللَّه، 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21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quelqu'un assure le service, que ce soit comme par un mandat reçu de Dieu, afin qu'en tout Dieu soit glorifié par Jésus Christ, à qui sont la gloire et la puissance pour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anyone ministers, let him do it as with the ability which God supplies, that in all things God may be glorified through Jesus Christ, to whom belong the glory and the dominion forever and 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65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6"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0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457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576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4576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683" name="Group 35"/>
          <p:cNvGraphicFramePr>
            <a:graphicFrameLocks noGrp="1"/>
          </p:cNvGraphicFramePr>
          <p:nvPr/>
        </p:nvGraphicFramePr>
        <p:xfrm>
          <a:off x="71438" y="115888"/>
          <a:ext cx="9072562" cy="6637338"/>
        </p:xfrm>
        <a:graphic>
          <a:graphicData uri="http://schemas.openxmlformats.org/drawingml/2006/table">
            <a:tbl>
              <a:tblPr rtl="1"/>
              <a:tblGrid>
                <a:gridCol w="471646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17:30-34</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 تغاضى اللَّـه عن أزمنة الجهل فيبشر الآن جميع النَّاس في كُلِّ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مكانٍ أن يَتُوبوا، لأنَّه قد عيَّن يوماً فيه يَدين المَسْكُونَة كلها بالعدل،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17:30-34</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Or voici que, fermant les yeux sur les temps de l'ignorance, Dieu fait maintenant savoir aux hommes d'avoir tous et partout à se repentir, 31 parce qu'il a fixé un jour pour juger l'univers avec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17:30-34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Truly, these times of ignorance God overlooked, but now commands all men everywhere to repent, 31 because He has appointed a day on which He will judge the world in righteousness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9684" name="Rectangle 36"/>
          <p:cNvSpPr>
            <a:spLocks noGrp="1" noChangeArrowheads="1"/>
          </p:cNvSpPr>
          <p:nvPr>
            <p:ph type="ctrTitle"/>
          </p:nvPr>
        </p:nvSpPr>
        <p:spPr/>
        <p:txBody>
          <a:bodyPr/>
          <a:lstStyle/>
          <a:p>
            <a:r>
              <a:rPr lang="en-US" dirty="0"/>
              <a:t>2a</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703" name="Group 31"/>
          <p:cNvGraphicFramePr>
            <a:graphicFrameLocks noGrp="1"/>
          </p:cNvGraphicFramePr>
          <p:nvPr/>
        </p:nvGraphicFramePr>
        <p:xfrm>
          <a:off x="34925" y="44450"/>
          <a:ext cx="9145588" cy="651414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بالرَّجل الذي عيَّنه، مُقدِّماً للجميع إيماناً إذ أقامَهُ من بين الأموات. فلمَّا سَمِعُوا بقيامة الأموات كان البعض يستهزئون، والبعض يقولون: </a:t>
                      </a:r>
                      <a:br>
                        <a:rPr kumimoji="0" lang="ar-SA" sz="3200" b="0" i="0" u="none" strike="noStrike" cap="none" normalizeH="0" baseline="0">
                          <a:ln>
                            <a:noFill/>
                          </a:ln>
                          <a:solidFill>
                            <a:schemeClr val="bg1"/>
                          </a:solidFill>
                          <a:effectLst/>
                          <a:latin typeface="Arial" charset="0"/>
                          <a:cs typeface="Arial" charset="0"/>
                        </a:rPr>
                      </a:br>
                      <a:r>
                        <a:rPr kumimoji="0" lang="ar-SA" sz="3200" b="0" i="0" u="none" strike="noStrike" cap="none" normalizeH="0" baseline="0">
                          <a:ln>
                            <a:noFill/>
                          </a:ln>
                          <a:solidFill>
                            <a:schemeClr val="bg1"/>
                          </a:solidFill>
                          <a:effectLst/>
                          <a:latin typeface="Arial" charset="0"/>
                          <a:cs typeface="Arial" charset="0"/>
                        </a:rPr>
                        <a:t>" سنسمع مِنكَ عن هذا أيضاً !". وهكذا خرج بولس من وسطهم.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 un homme qu'il y a destiné, offrant à tous une garantie en le ressuscitant des morts.32 A ces mots de résurrection des morts, les uns se moquaient, les autres disaient: "Nous t'entendrons là-dessus une autre fois.33 C'est ainsi que Paul se retira du milieu d'eux.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the Man whom He has ordained. He has given assurance of this to all by raising Him from the dead. 32 And when they heard of the resurrection of the dead, some mocked, while others said, We will hear you again on this matter. 33 So Paul departed from among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715" name="Group 19"/>
          <p:cNvGraphicFramePr>
            <a:graphicFrameLocks noGrp="1"/>
          </p:cNvGraphicFramePr>
          <p:nvPr/>
        </p:nvGraphicFramePr>
        <p:xfrm>
          <a:off x="34925" y="115888"/>
          <a:ext cx="9145588" cy="648697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ولزمه أُناسٌ آمنوا، كان من بينهم ديونيسيوس الأريوباغي، وامرأةٌ اسمُها داماريس وآخرون مَعَهُمَا.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Quelques hommes cependant s'attachèrent à lui et embrassèrent la foi. Denys d'Aréopagite fut du nombre. Il y eut aussi une femme nommée Damaris, et d'autres avec eux.</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However, some men joined him and believed, among them Dionysius the Areopagite, a woman named Damaris, and others with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57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681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892" name="Group 28"/>
          <p:cNvGraphicFramePr>
            <a:graphicFrameLocks noGrp="1"/>
          </p:cNvGraphicFramePr>
          <p:nvPr/>
        </p:nvGraphicFramePr>
        <p:xfrm>
          <a:off x="34925" y="44450"/>
          <a:ext cx="9145588" cy="646538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85:2-3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غَفَرْتَ آثام شَعبِكَ. ستَرْتَ على جميع خطاياهم. حَلَلتَ كلَّ رِجزِكَ. رَجَعتَ عنْ سُخطِ غَضبِكَ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85:2-3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Seigneur! Tu as enlevé la faute de ton peuple, tu as couvert tout son péché.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Tu as mis fin à ton emportement, tu es revenu de ton ardente colère,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85:2-3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You have forgiven the iniquity of Your people; You have covered all their sin. Selah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You have taken away all Your wrath; You have turned from the fierceness of Your anger.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8893" name="Rectangle 29"/>
          <p:cNvSpPr>
            <a:spLocks noGrp="1" noChangeArrowheads="1"/>
          </p:cNvSpPr>
          <p:nvPr>
            <p:ph type="ctrTitle"/>
          </p:nvPr>
        </p:nvSpPr>
        <p:spPr/>
        <p:txBody>
          <a:bodyPr/>
          <a:lstStyle/>
          <a:p>
            <a:r>
              <a:rPr lang="en-US" dirty="0"/>
              <a:t>2pg</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923" name="Group 35"/>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لوقا ( 11 : 29 ـ 36 )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اجتمع الجموعُ، ابتدأ يقولُ: " هذا الجيلُ جيلٌ شرِّيرٌ. يَطلبُ آيةً، ولا تُعطَى لهُ إلاَّ آية يونانَ النَّبيِّ.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Luc 11 : 29-36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29 Comme les foules se pressaient en masse, il se mit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dire: "Cette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ration est une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ration mauvaise; elle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clame un signe, et en signe, il ne lui sera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que le signe de Jonas.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11:29-36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while the crowds were thickly gathered together, He began to say, This is an evil generation. It seeks a sign, and no sign will be given to it except the sign of Jonah the prophet.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9924" name="Rectangle 36"/>
          <p:cNvSpPr>
            <a:spLocks noGrp="1" noChangeArrowheads="1"/>
          </p:cNvSpPr>
          <p:nvPr>
            <p:ph type="ctrTitle"/>
          </p:nvPr>
        </p:nvSpPr>
        <p:spPr/>
        <p:txBody>
          <a:bodyPr/>
          <a:lstStyle/>
          <a:p>
            <a:r>
              <a:rPr lang="en-US" dirty="0"/>
              <a:t>2g</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49" name="Group 37"/>
          <p:cNvGraphicFramePr>
            <a:graphicFrameLocks noGrp="1"/>
          </p:cNvGraphicFramePr>
          <p:nvPr/>
        </p:nvGraphicFramePr>
        <p:xfrm>
          <a:off x="34925" y="44450"/>
          <a:ext cx="9145588"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كما كان يونانُ آيةً لأهل نينوى، كذلكَ يكونُ ابنُ الإنسانِ أيضاً لهذا الجيل. ملكةُ التَّيمَن ستَقومُ في الدينونةِ مع رجالِ هذا الجيلِ وتَدينهُم،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30 Car de même que Jonas devint un signe pour les Ninivites, ainsi le Fils de l'homme en sera un pour cette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ration.31 La reine du Midi se 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vera lors du Jugement avec les hommes de cette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ration et elle les condamnera,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For as Jonah became a sign to the Ninevites, so also the Son of Man will be to this generation. 31 The queen of the South will rise up in the judgment with the men of this generation and condemn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1977" name="Group 41"/>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لأنَّها أتَت مِن أقاصي الأرضِ لتسمعَ حكمةَ سُليمانَ، وهوَذا أعظمُ مِن سُليمانَ هَهُنا. رجالُ نينوى سيَقومونَ في الحكم مع هذا الجيلِ ويَدِينونهُ، لأنَّهُم تابوا بكرازة يونان، وهوَذا أعظمُ مِن يونان هَهُنا!.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car elle vint des extr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mit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de la terre pour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couter la sagesse de Salomon, 32 et il y a ici plus que Salomon! Les hommes de Ninive se dresseront lors du Jugement avec cette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ration et ils la condamneront, car ils firent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nitence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proclamation de Jonas, et il y a ici plus que Jonas!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she came from the ends of the earth to hear the wisdom of Solomon; and indeed a greater than Solomon is here. 32 The men of Nineveh will rise up in the judgment with this generation and condemn it, for they repented at the preaching of Jonah; and indeed a greater than Jonah is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764" name="Group 20"/>
          <p:cNvGraphicFramePr>
            <a:graphicFrameLocks noGrp="1"/>
          </p:cNvGraphicFramePr>
          <p:nvPr/>
        </p:nvGraphicFramePr>
        <p:xfrm>
          <a:off x="34925" y="44450"/>
          <a:ext cx="9145588" cy="59055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أحدٌ يُوقدُ سراجاً ويَضَعُهُ في خِفيَةٍ، ولا تَحتَ مكيالٍ، بل يضعهُ على المَنارةِ، لكي يَنظُر الدَّاخلونَ النَّور.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33 Personne n'allume une lampe pour la mettre en quelque endroit cach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ou sous le boisseau, mais bien sur le lampadaire, afin que ceux qui entrent voient la clart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No one, when he has lit a lamp, puts it in a secret place or under a basket, but on a lampstand, that those who come in may see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987" name="Group 27"/>
          <p:cNvGraphicFramePr>
            <a:graphicFrameLocks noGrp="1"/>
          </p:cNvGraphicFramePr>
          <p:nvPr/>
        </p:nvGraphicFramePr>
        <p:xfrm>
          <a:off x="34925" y="44450"/>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سراجُ جسدُكَ هو عينُكَ، فإن كانت عينُكَ بسيطةً فجسدُكَ كلُّهُ يكونُ نيِّراً، وإن كانت شرِّيرةً فجسدُكَ كلُّهُ يكونُ مُظلِماً. اُنظُر إذاً لئلاَّ يكونَ النُّور الذي فيكَ ظلاماً.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34 La lampe de ton corps, c'est ton  </a:t>
                      </a:r>
                      <a:r>
                        <a:rPr kumimoji="0" lang="fr-FR" sz="2800" b="0" i="0" u="none" strike="noStrike" cap="none" normalizeH="0" baseline="0">
                          <a:ln>
                            <a:noFill/>
                          </a:ln>
                          <a:solidFill>
                            <a:schemeClr val="bg1"/>
                          </a:solidFill>
                          <a:effectLst/>
                          <a:latin typeface="Times New Roman"/>
                          <a:cs typeface="Times New Roman" pitchFamily="18" charset="0"/>
                        </a:rPr>
                        <a:t>œ</a:t>
                      </a:r>
                      <a:r>
                        <a:rPr kumimoji="0" lang="fr-FR" sz="2800" b="0" i="0" u="none" strike="noStrike" cap="none" normalizeH="0" baseline="0">
                          <a:ln>
                            <a:noFill/>
                          </a:ln>
                          <a:solidFill>
                            <a:schemeClr val="bg1"/>
                          </a:solidFill>
                          <a:effectLst/>
                          <a:latin typeface="Arial" charset="0"/>
                          <a:cs typeface="Times New Roman" pitchFamily="18" charset="0"/>
                        </a:rPr>
                        <a:t>il. Lorsque ton </a:t>
                      </a:r>
                      <a:r>
                        <a:rPr kumimoji="0" lang="fr-FR" sz="2800" b="0" i="0" u="none" strike="noStrike" cap="none" normalizeH="0" baseline="0">
                          <a:ln>
                            <a:noFill/>
                          </a:ln>
                          <a:solidFill>
                            <a:schemeClr val="bg1"/>
                          </a:solidFill>
                          <a:effectLst/>
                          <a:latin typeface="Times New Roman"/>
                          <a:cs typeface="Times New Roman" pitchFamily="18" charset="0"/>
                        </a:rPr>
                        <a:t>œ</a:t>
                      </a:r>
                      <a:r>
                        <a:rPr kumimoji="0" lang="fr-FR" sz="2800" b="0" i="0" u="none" strike="noStrike" cap="none" normalizeH="0" baseline="0">
                          <a:ln>
                            <a:noFill/>
                          </a:ln>
                          <a:solidFill>
                            <a:schemeClr val="bg1"/>
                          </a:solidFill>
                          <a:effectLst/>
                          <a:latin typeface="Arial" charset="0"/>
                          <a:cs typeface="Times New Roman" pitchFamily="18" charset="0"/>
                        </a:rPr>
                        <a:t>il est sain, ton corps tout entier est aussi dans la lumi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mais d</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qu'il est malade, ton corps aussi est dans les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bres. 35 Vois donc si la lumi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qui est en toi n'est pas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 lamp of the body is the eye. Therefore, when your eye is good, your whole body also is full of light. But when your eye is bad, your body also is full of darkness. 35 Therefore take heed that the light which is in you is not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101" name="Group 21"/>
          <p:cNvGraphicFramePr>
            <a:graphicFrameLocks noGrp="1"/>
          </p:cNvGraphicFramePr>
          <p:nvPr/>
        </p:nvGraphicFramePr>
        <p:xfrm>
          <a:off x="34925" y="115888"/>
          <a:ext cx="9145588"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جسدُكَ كلُّهُ نيِّراً ليس فيهِ جزءٌ مُظلِمٌ، يكونُ نيِّراً كلُّهُ، كما أن السِّراج يُضيءُ لكَ  بِلَمَعَانِهِ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Times New Roman" pitchFamily="18" charset="0"/>
                        </a:rPr>
                        <a:t>Si donc ton corps tout entier est dans la lumi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sans aucun 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lange de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bres, il sera dans la lumi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tout entier, comme lorsque la lampe t'illumine de ses rayons.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If then your whole body is full of light, having no part dark, the whole body will be full of light, as when the bright shining of a lamp gives you light.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933450"/>
          <a:ext cx="9144000" cy="5915406"/>
        </p:xfrm>
        <a:graphic>
          <a:graphicData uri="http://schemas.openxmlformats.org/drawingml/2006/table">
            <a:tbl>
              <a:tblPr/>
              <a:tblGrid>
                <a:gridCol w="6487886">
                  <a:extLst>
                    <a:ext uri="{9D8B030D-6E8A-4147-A177-3AD203B41FA5}">
                      <a16:colId xmlns:a16="http://schemas.microsoft.com/office/drawing/2014/main" val="20000"/>
                    </a:ext>
                  </a:extLst>
                </a:gridCol>
                <a:gridCol w="2656114">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But rather absolve and remit,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my many iniquities,</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as a good One and Lover of man,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100" b="0" i="0" u="none" strike="noStrike" cap="none" normalizeH="0" baseline="0" dirty="0">
                          <a:ln>
                            <a:noFill/>
                          </a:ln>
                          <a:solidFill>
                            <a:schemeClr val="bg1"/>
                          </a:solidFill>
                          <a:effectLst/>
                          <a:latin typeface="Arial" charset="0"/>
                          <a:cs typeface="Arial" charset="0"/>
                        </a:rPr>
                        <a:t>have mercy upon us according to Your great mercy</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لكن حل وإغفر لي،</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زلاتي الكثيرة،</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كصالح ومحب البشر،</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إرحمنا كعظيم رحمتك</a:t>
                      </a:r>
                      <a:endParaRPr kumimoji="0" lang="en-US" sz="28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Alla bwl `ebol ,w nyi `ebol@</a:t>
                      </a:r>
                    </a:p>
                    <a:p>
                      <a:pPr marL="0" marR="0" lvl="0" indent="0" algn="ctr" defTabSz="914400" rtl="0" eaLnBrk="1" fontAlgn="base" latinLnBrk="0" hangingPunct="1">
                        <a:lnSpc>
                          <a:spcPct val="100000"/>
                        </a:lnSpc>
                        <a:spcBef>
                          <a:spcPts val="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`nnapara`ptwma etos@</a:t>
                      </a:r>
                    </a:p>
                    <a:p>
                      <a:pPr marL="0" marR="0" lvl="0" indent="0" algn="ctr" defTabSz="914400" rtl="0" eaLnBrk="1" fontAlgn="base" latinLnBrk="0" hangingPunct="1">
                        <a:lnSpc>
                          <a:spcPct val="100000"/>
                        </a:lnSpc>
                        <a:spcBef>
                          <a:spcPts val="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hwc `Aga;oc ouoh `mMairwmi@ </a:t>
                      </a:r>
                    </a:p>
                    <a:p>
                      <a:pPr marL="0" marR="0" lvl="0" indent="0" algn="ctr" defTabSz="914400" rtl="0" eaLnBrk="1" fontAlgn="base" latinLnBrk="0" hangingPunct="1">
                        <a:lnSpc>
                          <a:spcPct val="100000"/>
                        </a:lnSpc>
                        <a:spcBef>
                          <a:spcPts val="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nai nan kata peknis] `nnai.</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Mais libère-nous et pardonne-nous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mes plusieurs offenses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comme Bon et ami de l’humanité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aie pitié de nous selon Ta grande miséricorde.</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06504" name="Text Box 46"/>
          <p:cNvSpPr txBox="1">
            <a:spLocks noChangeArrowheads="1"/>
          </p:cNvSpPr>
          <p:nvPr/>
        </p:nvSpPr>
        <p:spPr bwMode="auto">
          <a:xfrm>
            <a:off x="2438400" y="0"/>
            <a:ext cx="5257800" cy="862013"/>
          </a:xfrm>
          <a:prstGeom prst="rect">
            <a:avLst/>
          </a:prstGeom>
          <a:solidFill>
            <a:srgbClr val="AC2D14"/>
          </a:solidFill>
          <a:ln w="9525">
            <a:solidFill>
              <a:schemeClr val="bg1"/>
            </a:solidFill>
            <a:miter lim="800000"/>
            <a:headEnd/>
            <a:tailEnd/>
          </a:ln>
        </p:spPr>
        <p:txBody>
          <a:bodyPr>
            <a:spAutoFit/>
          </a:bodyPr>
          <a:lstStyle/>
          <a:p>
            <a:pPr algn="ctr" rtl="0"/>
            <a:r>
              <a:rPr lang="en-US" sz="2200" b="1" dirty="0">
                <a:solidFill>
                  <a:schemeClr val="bg1"/>
                </a:solidFill>
              </a:rPr>
              <a:t>Tuesday liturgy Gospel Response</a:t>
            </a:r>
          </a:p>
          <a:p>
            <a:pPr algn="ctr"/>
            <a:r>
              <a:rPr lang="ar-EG" sz="2800" b="1" dirty="0">
                <a:solidFill>
                  <a:schemeClr val="bg1"/>
                </a:solidFill>
              </a:rPr>
              <a:t> مرد انجيل قداس الثلاثاء</a:t>
            </a:r>
            <a:endParaRPr lang="en-US" sz="2400" b="1" dirty="0">
              <a:solidFill>
                <a:schemeClr val="bg1"/>
              </a:solidFill>
              <a:latin typeface="Times New Roman" pitchFamily="18" charset="0"/>
            </a:endParaRPr>
          </a:p>
        </p:txBody>
      </p:sp>
    </p:spTree>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07528"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pointing"/>
          <p:cNvPicPr>
            <a:picLocks noChangeAspect="1" noChangeArrowheads="1"/>
          </p:cNvPicPr>
          <p:nvPr/>
        </p:nvPicPr>
        <p:blipFill>
          <a:blip r:embed="rId2"/>
          <a:srcRect/>
          <a:stretch>
            <a:fillRect/>
          </a:stretch>
        </p:blipFill>
        <p:spPr bwMode="auto">
          <a:xfrm>
            <a:off x="1000100" y="2884143"/>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381226" y="264126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38" name="Group 18"/>
          <p:cNvGraphicFramePr>
            <a:graphicFrameLocks noGrp="1"/>
          </p:cNvGraphicFramePr>
          <p:nvPr/>
        </p:nvGraphicFramePr>
        <p:xfrm>
          <a:off x="468313" y="4762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Fasting of Jonah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صوم أهل نينوى</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a:t>
                      </a:r>
                      <a:r>
                        <a:rPr kumimoji="0" lang="en-US" sz="4000" b="0" i="0" u="none" strike="noStrike" cap="none" normalizeH="0" baseline="0">
                          <a:ln>
                            <a:noFill/>
                          </a:ln>
                          <a:solidFill>
                            <a:srgbClr val="FF9900"/>
                          </a:solidFill>
                          <a:effectLst/>
                          <a:latin typeface="Arial" charset="0"/>
                          <a:cs typeface="Arial" charset="0"/>
                        </a:rPr>
                        <a:t>jour</a:t>
                      </a:r>
                      <a:r>
                        <a:rPr kumimoji="0" lang="fr-CA" sz="4000" b="0" i="0" u="none" strike="noStrike" cap="none" normalizeH="0" baseline="0">
                          <a:ln>
                            <a:noFill/>
                          </a:ln>
                          <a:solidFill>
                            <a:srgbClr val="FF9900"/>
                          </a:solidFill>
                          <a:effectLst/>
                          <a:latin typeface="Arial" charset="0"/>
                          <a:cs typeface="Arial" charset="0"/>
                        </a:rPr>
                        <a:t> </a:t>
                      </a:r>
                      <a:r>
                        <a:rPr kumimoji="0" lang="fr-FR" sz="4000" b="0" i="0" u="none" strike="noStrike" cap="none" normalizeH="0" baseline="0">
                          <a:ln>
                            <a:noFill/>
                          </a:ln>
                          <a:solidFill>
                            <a:srgbClr val="FF9900"/>
                          </a:solidFill>
                          <a:effectLst/>
                          <a:latin typeface="Arial" charset="0"/>
                          <a:cs typeface="Arial" charset="0"/>
                        </a:rPr>
                        <a:t>du jeûne de Jonas</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186" name="Group 34"/>
          <p:cNvGraphicFramePr>
            <a:graphicFrameLocks noGrp="1"/>
          </p:cNvGraphicFramePr>
          <p:nvPr/>
        </p:nvGraphicFramePr>
        <p:xfrm>
          <a:off x="69850" y="0"/>
          <a:ext cx="9074150" cy="658800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النبـوات من يونان النبي</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3 : 1 ـ </a:t>
                      </a:r>
                      <a:r>
                        <a:rPr kumimoji="0" lang="ar-EG" sz="3600" b="0" i="0" u="sng" strike="noStrike" cap="none" normalizeH="0" baseline="0">
                          <a:ln>
                            <a:noFill/>
                          </a:ln>
                          <a:solidFill>
                            <a:srgbClr val="FF9933"/>
                          </a:solidFill>
                          <a:effectLst/>
                          <a:latin typeface="Arial" charset="0"/>
                          <a:cs typeface="Arial" charset="0"/>
                        </a:rPr>
                        <a:t>4</a:t>
                      </a:r>
                      <a:r>
                        <a:rPr kumimoji="0" lang="ar-SA" sz="3600" b="0" i="0" u="sng" strike="noStrike" cap="none" normalizeH="0" baseline="0">
                          <a:ln>
                            <a:noFill/>
                          </a:ln>
                          <a:solidFill>
                            <a:srgbClr val="FF9933"/>
                          </a:solidFill>
                          <a:effectLst/>
                          <a:latin typeface="Arial" charset="0"/>
                          <a:cs typeface="Arial" charset="0"/>
                        </a:rPr>
                        <a:t> : 1 ـ 11 )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الرَّبِّ إلى يونان ثانيةً قائلاً: قُمْ انطلق إلى نينوى المدينة العظيمة، ونَادِ عليها المُنادَاةَ الأولى التي أنا مُكَلِّمُكَ بها. فقام يونان وانطلق إلى نينوى بِحَسَبِ ما تكلَّم معه الرب. </a:t>
                      </a:r>
                      <a:endParaRPr kumimoji="0" lang="ar-EG" sz="3600" b="0" i="0" u="sng"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Prophetie</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400" b="0" i="0" u="sng" strike="noStrike" cap="none" normalizeH="0" baseline="0">
                          <a:ln>
                            <a:noFill/>
                          </a:ln>
                          <a:solidFill>
                            <a:srgbClr val="FF9933"/>
                          </a:solidFill>
                          <a:effectLst/>
                          <a:latin typeface="Arial" charset="0"/>
                          <a:cs typeface="Times New Roman" pitchFamily="18" charset="0"/>
                        </a:rPr>
                        <a:t>Jonas 3 et 4 </a:t>
                      </a:r>
                      <a:r>
                        <a:rPr kumimoji="0" lang="fr-FR" sz="2400" b="0" i="0" u="sng" strike="noStrike" cap="none" normalizeH="0" baseline="0">
                          <a:ln>
                            <a:noFill/>
                          </a:ln>
                          <a:solidFill>
                            <a:srgbClr val="FF9933"/>
                          </a:solidFill>
                          <a:effectLst/>
                          <a:latin typeface="Times New Roman"/>
                          <a:cs typeface="Times New Roman" pitchFamily="18" charset="0"/>
                        </a:rPr>
                        <a:t>à</a:t>
                      </a:r>
                      <a:r>
                        <a:rPr kumimoji="0" lang="fr-FR" sz="2400" b="0" i="0" u="sng" strike="noStrike" cap="none" normalizeH="0" baseline="0">
                          <a:ln>
                            <a:noFill/>
                          </a:ln>
                          <a:solidFill>
                            <a:srgbClr val="FF9933"/>
                          </a:solidFill>
                          <a:effectLst/>
                          <a:latin typeface="Arial" charset="0"/>
                          <a:cs typeface="Times New Roman" pitchFamily="18" charset="0"/>
                        </a:rPr>
                        <a:t> la fin.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 La parole de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fut adress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pour la seconde fois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Jonas: 2 "L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ve-toi, lui dit-il, va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Ninive, la grande ville, et annonce leur ce que je te dirai." 3 Jonas se leva et alla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Ninive selon la parole de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Prophecies Jonah 3:1-4:11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the word of the Lord came to Jonah the second time, saying, 2 Arise, go to Nineveh, that great city, and preach to it the message that I tell you. 3 So Jonah arose and went to Nineveh, according to the word of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3f</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201" name="Group 25"/>
          <p:cNvGraphicFramePr>
            <a:graphicFrameLocks noGrp="1"/>
          </p:cNvGraphicFramePr>
          <p:nvPr/>
        </p:nvGraphicFramePr>
        <p:xfrm>
          <a:off x="69850" y="-26988"/>
          <a:ext cx="9074150" cy="578961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39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نينوى مدينةً عظيمةً للَّـه مَسِيرةَ ثلاثة أيام. فابتدأ يونان يَدخُل المدينة مَسيرةَ يوم واحدٍ، ونادى وقال: " بَعدَ أربعينَ يوماً تَنقَلِبُ نِينَوى". </a:t>
                      </a:r>
                      <a:endParaRPr kumimoji="0" lang="ar-EG" sz="3600" b="0" i="0" u="sng"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Or Ninive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une ville divinement grande: il fallait trois jours pour la traverser. 4 Jonas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tra dans la ville; il y fit une journ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de marche. Il prêcha en ces termes: "Encore quarante jours, et Ninive sera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truite."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Nineveh was an exceedingly great city, a three-day journey in extent. 4 And Jonah began to enter the city on the first day's walk. Then he cried out and said, Yet forty days, and Nineveh shall be overthrown!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3233" name="Group 33"/>
          <p:cNvGraphicFramePr>
            <a:graphicFrameLocks noGrp="1"/>
          </p:cNvGraphicFramePr>
          <p:nvPr/>
        </p:nvGraphicFramePr>
        <p:xfrm>
          <a:off x="69850" y="44450"/>
          <a:ext cx="9074150" cy="65855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فآمَنَ أهل نينوى باللَّـه ونادوا بصوم ولبسوا مُسُوحاً من صغيرهم إلى كبيرهم. وبَلَغَ الكلام مَلِكَ نِينَوى، فقام عن عرشه وخَلَعَ ردَاءَهُ عَنهُ، والتف بمِسحٍ وجَلَسَ على الرَّمادِ.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5 Les gens de Ninive crurent en Dieu; ils publi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un je</a:t>
                      </a:r>
                      <a:r>
                        <a:rPr kumimoji="0" lang="fr-FR" sz="2800" b="0" i="0" u="none" strike="noStrike" cap="none" normalizeH="0" baseline="0">
                          <a:ln>
                            <a:noFill/>
                          </a:ln>
                          <a:solidFill>
                            <a:schemeClr val="bg1"/>
                          </a:solidFill>
                          <a:effectLst/>
                          <a:latin typeface="Times New Roman"/>
                          <a:cs typeface="Times New Roman" pitchFamily="18" charset="0"/>
                        </a:rPr>
                        <a:t>û</a:t>
                      </a:r>
                      <a:r>
                        <a:rPr kumimoji="0" lang="fr-FR" sz="2800" b="0" i="0" u="none" strike="noStrike" cap="none" normalizeH="0" baseline="0">
                          <a:ln>
                            <a:noFill/>
                          </a:ln>
                          <a:solidFill>
                            <a:schemeClr val="bg1"/>
                          </a:solidFill>
                          <a:effectLst/>
                          <a:latin typeface="Arial" charset="0"/>
                          <a:cs typeface="Times New Roman" pitchFamily="18" charset="0"/>
                        </a:rPr>
                        <a:t>ne et se revêtirent de sacs, du plus grand jusqu'au plus petit. 6 La nouvelle parvint au roi de Ninive; il se leva de son trône, quitta son manteau, se couvrit d'un sac et s'assit sur la cendre.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So the people of Nineveh believed God, proclaimed a fast, and put on sackcloth, from the greatest to the least of them. 6 Then word came to the king of Nineveh; and he arose from his throne and laid aside his robe, covered himself with sackcloth and sat in ashes.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47" name="Group 23"/>
          <p:cNvGraphicFramePr>
            <a:graphicFrameLocks noGrp="1"/>
          </p:cNvGraphicFramePr>
          <p:nvPr/>
        </p:nvGraphicFramePr>
        <p:xfrm>
          <a:off x="34925" y="44450"/>
          <a:ext cx="9145588"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 أن يُنادى ويقال في نينوى عن أمر المَلِكِ وعُظَمَائِهِ قائلاً: " لا تَذُق النَّاس ولا البهائم ولا البقر ولا الغنم شيئاً. ولا تَرعَ ولا تَشرب ماءً. وليَتَغَطَّ بمُسُوح النَّاس والبهائم، وليصرُخوا إلى الإله بشدَّةٍ، </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7 Puis l'on cria dans Ninive, et l'on fit, par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cret du roi et de ses grands, cette proclamation: "Hommes et bêtes, gros et petit b</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tail ne go</a:t>
                      </a:r>
                      <a:r>
                        <a:rPr kumimoji="0" lang="fr-FR" sz="2800" b="0" i="0" u="none" strike="noStrike" cap="none" normalizeH="0" baseline="0">
                          <a:ln>
                            <a:noFill/>
                          </a:ln>
                          <a:solidFill>
                            <a:schemeClr val="bg1"/>
                          </a:solidFill>
                          <a:effectLst/>
                          <a:latin typeface="Times New Roman"/>
                          <a:cs typeface="Times New Roman" pitchFamily="18" charset="0"/>
                        </a:rPr>
                        <a:t>û</a:t>
                      </a:r>
                      <a:r>
                        <a:rPr kumimoji="0" lang="fr-FR" sz="2800" b="0" i="0" u="none" strike="noStrike" cap="none" normalizeH="0" baseline="0">
                          <a:ln>
                            <a:noFill/>
                          </a:ln>
                          <a:solidFill>
                            <a:schemeClr val="bg1"/>
                          </a:solidFill>
                          <a:effectLst/>
                          <a:latin typeface="Arial" charset="0"/>
                          <a:cs typeface="Times New Roman" pitchFamily="18" charset="0"/>
                        </a:rPr>
                        <a:t>teront rien, ne mangeront point et ne boiront pas d'eau. 8 On se couvrira de sacs, on criera vers Dieu avec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caused it to be proclaimed and published throughout Nineveh by the decree of the king and his nobles, saying, Let neither man nor beast, herd nor flock, taste anything; do not let them eat, or drink water. 8 But let man and beast be covered with sackcloth, and cry mightily to God; yes,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5275" name="Group 27"/>
          <p:cNvGraphicFramePr>
            <a:graphicFrameLocks noGrp="1"/>
          </p:cNvGraphicFramePr>
          <p:nvPr/>
        </p:nvGraphicFramePr>
        <p:xfrm>
          <a:off x="34925" y="44450"/>
          <a:ext cx="9145588" cy="633984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ويرجع كُلُّ واحدٍ عن طريقه الرَّديئَةِ وعَن الظُّلم الذي بأيديهم، قائلين: مَن يعلم؟ لعلَّ اللَّـه يَنْدَمُ ويرجعُ عن حُمُوِّ غَضبِهِ فلا نَهْلِكَ ". فرأى اللَّـه أعمالهم أنَّهُم رجعُوا عن طريقهم الرَّديئَةِ،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et chacun se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tournera de sa mauvaise conduite et de l'iniquit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que commettent ses mains. 9 Qui sait si Dieu ne se ravisera pas et ne se repentira pas, s'il ne reviendra pas de l'ardeur de sa col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de sorte que nous ne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rissions point?" 10 Dieu vit ce qu'ils faisaient pour se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tourner de leur conduite mauvaise.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every one turn from his evil way and from the violence that is in his hands. 9 Who can tell if God will turn and relent, and turn away from His fierce anger, so that we may not perish? 10 Then God saw their works, that they turned from their evil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9816" name="Group 24"/>
          <p:cNvGraphicFramePr>
            <a:graphicFrameLocks noGrp="1"/>
          </p:cNvGraphicFramePr>
          <p:nvPr/>
        </p:nvGraphicFramePr>
        <p:xfrm>
          <a:off x="34925" y="44450"/>
          <a:ext cx="9145588" cy="634200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فندم اللَّـه على الشَّرِّ الذي قال أن يَصنَعَه بهم، ولم يَصنَعهُ. فحزن يونان حزناً شديداً، وصلَّى إلى الرَّبِّ وقال: " ألم يكن هذا كلامي إذ كُنْتُ بَعْدُ في أرضي؟ </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Aussi Dieu se repentit des pr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dictions de malheur qu'il leur avait faites, et il ne les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alisa pas. 1 Jonas en eut un grand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pit, et il se fâcha. 2 Il fit une pri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"Ah!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dit-il, n'est-ce point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ce que je disais lorsque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tais encore dans mon pays?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God relented from the disaster that He had said He would bring upon them, and He did not do it. 4:1 But it displeased Jonah exceedingly, and he became angry. 2 So he prayed to the Lord, and said, Ah, Lord, was not this what I said when I was still in my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0838" name="Group 22"/>
          <p:cNvGraphicFramePr>
            <a:graphicFrameLocks noGrp="1"/>
          </p:cNvGraphicFramePr>
          <p:nvPr/>
        </p:nvGraphicFramePr>
        <p:xfrm>
          <a:off x="34925" y="44450"/>
          <a:ext cx="9145588" cy="634200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بَادَرتُ إلى الهَرب إلى ترشيش، لأنِّي عَلِمْتُ أنَّك ( إله ) رؤوفٌ ورحيمٌ، كثير الرَّحمة ونادمٌ على الشَّرِّ. فالآن يا سيدي، خُذْ نفسي مِنِّي فأنه خيرٌ لي أن أموت من أن أحيا ". </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C'est pourquoi je 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tais d'abord enfui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Tarsis; je savais en effet que tu es un Dieu de tendresse et de piti</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col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riche en grâce et te repentant du mal. 3 Maintenant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prends donc ma vie, car mieux vaut pour moi mourir que vivre."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I fled previously to Tarshish; for I know that You are a gracious and merciful God, slow to anger and abundant in lovingkindness, One who relents from doing harm. 3 Therefore now, O Lord, please take my life from me, for it is better for me to die than to live!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1870" name="Group 30"/>
          <p:cNvGraphicFramePr>
            <a:graphicFrameLocks noGrp="1"/>
          </p:cNvGraphicFramePr>
          <p:nvPr/>
        </p:nvGraphicFramePr>
        <p:xfrm>
          <a:off x="34925" y="44450"/>
          <a:ext cx="9145588" cy="5978526"/>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الرَّب ليونان: " أبحقٍ أنت تغضب؟ ". فخَرَج يونان مِنَ المدينة وجَلَسَ شرقيَّ المدينة، وصَنَعَ لنفسِهِ هُناك مَظلَّةً وجَلَسَ تَحتَها في الظِّلِّ، ريثما يَرَى ماذا سيصيب المَدينَةِ. </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"As-tu raison de te fâcher?" 5 Jonas sortit de la ville et s'assit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l'orient de la ville; il se fit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une hutte et s'assit dessous,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l'ombre, pour voir ce qui arriverait dans la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the Lord said, Is it right for you to be angry? 5 So Jonah went out of the city and sat on the east side of the city. There he made himself a shelter and sat under it in the shade, till he might see what would become of the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2892" name="Group 28"/>
          <p:cNvGraphicFramePr>
            <a:graphicFrameLocks noGrp="1"/>
          </p:cNvGraphicFramePr>
          <p:nvPr/>
        </p:nvGraphicFramePr>
        <p:xfrm>
          <a:off x="34925" y="44450"/>
          <a:ext cx="9145588" cy="682968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فأمر الرَّبُّ الإلهُ يَقطينَةً فارتَفَعت فوق رأس يونان لِتَكُون ظِلاًّ على رأسِهِ، لكي تُظلل عليه من السموم جميعها. فَفَرحَ يونان باليقطينة فرحاً عظيماً. فأمر الرب الإله دُودَةً عند طُلُوع الفجر في الغَدِ، فضربت اليقطينة فيبست. </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6 Alors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Dieu fit qu'il y eut un ricin qui grandit au-dessus de Jonas, afin de donner de l'ombre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sa tête et de la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livrer ainsi de son mal. Jonas fut tr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content du ricin. 7 Mais,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pointe de l'aube, le lendemain, Dieu fit qu'il y eut un ver qui piqua le ricin; celui-ci 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the Lord God prepared a plant and made it come up over Jonah, that it might be shade for his head to deliver him from his misery. So Jonah was very grateful for the plant. 7 But as morning dawned the next day God prepared a worm, and it so damaged the plant that it withered.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3913" name="Group 25"/>
          <p:cNvGraphicFramePr>
            <a:graphicFrameLocks noGrp="1"/>
          </p:cNvGraphicFramePr>
          <p:nvPr/>
        </p:nvGraphicFramePr>
        <p:xfrm>
          <a:off x="34925" y="44450"/>
          <a:ext cx="9145588" cy="682968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وحدث عند شروق الشَّمس أنَّ الرب الإله أمر ريحاً شرقيَّةً حارَّةً، فضربت الشَّمس على رأس يونان فصغر قلبه وفارقته نفسه. وقال أنه خير لي أن أموت من أن أحيا. فقال الرب الإله ليونان: " ما أشد حُزنك على اليقطينة ". </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Puis, quand le soleil se leva, Dieu fit qu'il y eut un vent d'Est br</a:t>
                      </a:r>
                      <a:r>
                        <a:rPr kumimoji="0" lang="fr-FR" sz="2800" b="0" i="0" u="none" strike="noStrike" cap="none" normalizeH="0" baseline="0">
                          <a:ln>
                            <a:noFill/>
                          </a:ln>
                          <a:solidFill>
                            <a:schemeClr val="bg1"/>
                          </a:solidFill>
                          <a:effectLst/>
                          <a:latin typeface="Times New Roman"/>
                          <a:cs typeface="Times New Roman" pitchFamily="18" charset="0"/>
                        </a:rPr>
                        <a:t>û</a:t>
                      </a:r>
                      <a:r>
                        <a:rPr kumimoji="0" lang="fr-FR" sz="2800" b="0" i="0" u="none" strike="noStrike" cap="none" normalizeH="0" baseline="0">
                          <a:ln>
                            <a:noFill/>
                          </a:ln>
                          <a:solidFill>
                            <a:schemeClr val="bg1"/>
                          </a:solidFill>
                          <a:effectLst/>
                          <a:latin typeface="Arial" charset="0"/>
                          <a:cs typeface="Times New Roman" pitchFamily="18" charset="0"/>
                        </a:rPr>
                        <a:t>lant; le soleil darda ses rayons sur la tête de Jonas qui fut accabl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Il demanda la mort et dit: "Mieux vaut pour moi mourir que vivre." 9 Dieu dit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Jonas: "As-tu raison de t'irriter pour ce ricin?"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it happened, when the sun arose, that God prepared a vehement east wind; and the sun beat on Jonah's head, so that he grew faint. Then he wished death for himself, and said, It is better for me to die than to live. 9 Then God said to Jonah, Is it right for you to be angry about the plant?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4931" name="Group 19"/>
          <p:cNvGraphicFramePr>
            <a:graphicFrameLocks noGrp="1"/>
          </p:cNvGraphicFramePr>
          <p:nvPr/>
        </p:nvGraphicFramePr>
        <p:xfrm>
          <a:off x="34925" y="44450"/>
          <a:ext cx="9145588" cy="580637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 بحقٍ حزنت جداً حتى الموت ". فقال الرب: " لقد أشفقت أنت على اليقطينة التي لم تتعب فيها ولا ربَّيتها، التي نشأت بنت ليلة ثم هلكت بنت ليلة. </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Il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"Oui, j'ai bien raison d'être fâch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mort." 10 Yahv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repartit: "Toi, tu as de la peine pour ce ricin, qui ne t'a co</a:t>
                      </a:r>
                      <a:r>
                        <a:rPr kumimoji="0" lang="fr-FR" sz="2800" b="0" i="0" u="none" strike="noStrike" cap="none" normalizeH="0" baseline="0">
                          <a:ln>
                            <a:noFill/>
                          </a:ln>
                          <a:solidFill>
                            <a:schemeClr val="bg1"/>
                          </a:solidFill>
                          <a:effectLst/>
                          <a:latin typeface="Times New Roman"/>
                          <a:cs typeface="Times New Roman" pitchFamily="18" charset="0"/>
                        </a:rPr>
                        <a:t>û</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aucun travail et que tu n'as pas fait grandir, qui a pouss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en une nuit et en une nuit a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said, It is right for me to be angry, even to death! 10 But the Lord said, You have had pity on the plant for which you have not labored, nor made it grow, which came up in a night and perished in a night.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292" name="Group 20"/>
          <p:cNvGraphicFramePr>
            <a:graphicFrameLocks noGrp="1"/>
          </p:cNvGraphicFramePr>
          <p:nvPr/>
        </p:nvGraphicFramePr>
        <p:xfrm>
          <a:off x="107950" y="115888"/>
          <a:ext cx="9072563"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أفلا أشفَقُ أنا على نينوى المدينة العظيمة التي فيها أكثر من اثنتي عشرة رِبوةً من أُناس لا يعرفون يمينهُم من شمالهم، وبهائم كثيرةٌ ؟ ".</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11 Et moi, je ne serais pas en peine pour Ninive, la grande ville, o</a:t>
                      </a:r>
                      <a:r>
                        <a:rPr kumimoji="0" lang="fr-FR" sz="2800" b="0" i="0" u="none" strike="noStrike" cap="none" normalizeH="0" baseline="0" dirty="0">
                          <a:ln>
                            <a:noFill/>
                          </a:ln>
                          <a:solidFill>
                            <a:schemeClr val="bg1"/>
                          </a:solidFill>
                          <a:effectLst/>
                          <a:latin typeface="Times New Roman"/>
                          <a:cs typeface="Times New Roman" pitchFamily="18" charset="0"/>
                        </a:rPr>
                        <a:t>ù</a:t>
                      </a:r>
                      <a:r>
                        <a:rPr kumimoji="0" lang="fr-FR" sz="2800" b="0" i="0" u="none" strike="noStrike" cap="none" normalizeH="0" baseline="0" dirty="0">
                          <a:ln>
                            <a:noFill/>
                          </a:ln>
                          <a:solidFill>
                            <a:schemeClr val="bg1"/>
                          </a:solidFill>
                          <a:effectLst/>
                          <a:latin typeface="Arial" charset="0"/>
                          <a:cs typeface="Times New Roman" pitchFamily="18" charset="0"/>
                        </a:rPr>
                        <a:t> il y a plus de cent vingt mille êtres humains qui ne distinguent pas leur droite de leur gauche, ainsi qu'une foule d'animaux!?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should I not pity Nineveh, that great city, in which are more than one hundred and twenty thousand persons who cannot discern between their right hand and their left--and much livestock?.</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LentWorshiping"/>
          </p:cNvPr>
          <p:cNvSpPr txBox="1">
            <a:spLocks noChangeArrowheads="1"/>
          </p:cNvSpPr>
          <p:nvPr/>
        </p:nvSpPr>
        <p:spPr bwMode="auto">
          <a:xfrm>
            <a:off x="6400800" y="6273249"/>
            <a:ext cx="2743200" cy="584775"/>
          </a:xfrm>
          <a:prstGeom prst="rect">
            <a:avLst/>
          </a:prstGeom>
          <a:solidFill>
            <a:srgbClr val="CC6600"/>
          </a:solidFill>
          <a:ln w="57150" cmpd="thinThick">
            <a:solidFill>
              <a:schemeClr val="bg1"/>
            </a:solidFill>
            <a:miter lim="800000"/>
            <a:headEnd/>
            <a:tailEnd/>
          </a:ln>
        </p:spPr>
        <p:txBody>
          <a:bodyPr lIns="45720" rIns="45720">
            <a:spAutoFit/>
          </a:bodyPr>
          <a:lstStyle/>
          <a:p>
            <a:pPr algn="ctr"/>
            <a:r>
              <a:rPr lang="en-CA" sz="1400" dirty="0">
                <a:solidFill>
                  <a:schemeClr val="bg1"/>
                </a:solidFill>
              </a:rPr>
              <a:t>Continue to the Lent Prostrations</a:t>
            </a:r>
          </a:p>
          <a:p>
            <a:pPr algn="ctr" rtl="1"/>
            <a:r>
              <a:rPr lang="ar-EG" dirty="0">
                <a:solidFill>
                  <a:schemeClr val="bg1"/>
                </a:solidFill>
              </a:rPr>
              <a:t>تكملة الى ميطانيات الصوم</a:t>
            </a:r>
            <a:endParaRPr lang="en-CA" dirty="0">
              <a:solidFill>
                <a:schemeClr val="bg1"/>
              </a:solidFill>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72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872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59" name="Group 39"/>
          <p:cNvGraphicFramePr>
            <a:graphicFrameLocks noGrp="1"/>
          </p:cNvGraphicFramePr>
          <p:nvPr/>
        </p:nvGraphicFramePr>
        <p:xfrm>
          <a:off x="69850" y="0"/>
          <a:ext cx="9074150" cy="612254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103:13, 12</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وكما يَتَراءفُ الأب على بنيه، كذلك تراءف الرب على خائفيه، وكَبُعْدِ المَشارق من المغارب أبْعَدَ عَنَّا آثامنا.</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r>
                        <a:rPr kumimoji="0" lang="ar-EG" sz="3600" b="0" i="0" u="none" strike="noStrike" cap="none" normalizeH="0" baseline="0">
                          <a:ln>
                            <a:noFill/>
                          </a:ln>
                          <a:solidFill>
                            <a:schemeClr val="bg1"/>
                          </a:solidFill>
                          <a:effectLst/>
                          <a:latin typeface="Arial" charset="0"/>
                          <a:cs typeface="Arial" charset="0"/>
                        </a:rPr>
                        <a:t>.</a:t>
                      </a:r>
                      <a:endParaRPr kumimoji="0" lang="en-US" sz="36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Psaumes </a:t>
                      </a:r>
                      <a:r>
                        <a:rPr kumimoji="0" lang="en-US" sz="2800" b="0" i="0" u="sng" strike="noStrike" cap="none" normalizeH="0" baseline="0">
                          <a:ln>
                            <a:noFill/>
                          </a:ln>
                          <a:solidFill>
                            <a:srgbClr val="FF9933"/>
                          </a:solidFill>
                          <a:effectLst/>
                          <a:latin typeface="Arial" charset="0"/>
                          <a:cs typeface="Times New Roman" pitchFamily="18" charset="0"/>
                        </a:rPr>
                        <a:t>103:13,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Comme un père est tendre pour ses enfants, le Seigneur est tendre pour ceux qui le craignent.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Comme le levant est loin du couchant, il met loin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nous nos offenses,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103:13,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13 As a father pities his children, So the Lord pities those who fear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As far as the east is from the west, So far has He removed our transgressions from 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8360" name="Rectangle 40"/>
          <p:cNvSpPr>
            <a:spLocks noGrp="1" noChangeArrowheads="1"/>
          </p:cNvSpPr>
          <p:nvPr>
            <p:ph type="ctrTitle"/>
          </p:nvPr>
        </p:nvSpPr>
        <p:spPr/>
        <p:txBody>
          <a:bodyPr/>
          <a:lstStyle/>
          <a:p>
            <a:r>
              <a:rPr lang="en-US" dirty="0"/>
              <a:t>3pm</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384" name="Group 40"/>
          <p:cNvGraphicFramePr>
            <a:graphicFrameLocks noGrp="1"/>
          </p:cNvGraphicFramePr>
          <p:nvPr/>
        </p:nvGraphicFramePr>
        <p:xfrm>
          <a:off x="69850" y="0"/>
          <a:ext cx="9074150" cy="648201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متى ( 11 : 25 ـ 30 )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الوقتِ أجابَ يسوعُ وقالَ: " أشكُرُكَ أيُّها الآبُ ربُّ السَّماءِ والأرضِ، لأنَّكَ أخفيتَ هذه عن الحكماءِ والفهماءِ وأعلنتها للأطفال.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Mathieu 11:25 - 30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a:r>
                      <a:r>
                        <a:rPr kumimoji="0" lang="fr-FR" sz="2800" b="0" i="0" u="none" strike="noStrike" cap="none" normalizeH="0" baseline="0">
                          <a:ln>
                            <a:noFill/>
                          </a:ln>
                          <a:solidFill>
                            <a:schemeClr val="bg1"/>
                          </a:solidFill>
                          <a:effectLst/>
                          <a:latin typeface="Arial" charset="0"/>
                          <a:cs typeface="Arial" charset="0"/>
                        </a:rPr>
                        <a:t>En ce temps-là Jésus prit la parole et dit: "Je te bénis, Père, Seigneur du ciel et de la terre, d'avoir caché cela aux sages et aux habiles et de l'avoir révélé aux tout petits. 26 Oui, Père, car tel a été ton bon plaisir.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11:25-30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that time Jesus answered and said, I thank You, Father, Lord of heaven and earth, that You have hidden these things from the wise and prudent and have revealed them to babes. 26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9385" name="Rectangle 41"/>
          <p:cNvSpPr>
            <a:spLocks noGrp="1" noChangeArrowheads="1"/>
          </p:cNvSpPr>
          <p:nvPr>
            <p:ph type="ctrTitle"/>
          </p:nvPr>
        </p:nvSpPr>
        <p:spPr/>
        <p:txBody>
          <a:bodyPr/>
          <a:lstStyle/>
          <a:p>
            <a:r>
              <a:rPr lang="en-US" dirty="0"/>
              <a:t>3m</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398" name="Group 30"/>
          <p:cNvGraphicFramePr>
            <a:graphicFrameLocks noGrp="1"/>
          </p:cNvGraphicFramePr>
          <p:nvPr/>
        </p:nvGraphicFramePr>
        <p:xfrm>
          <a:off x="69850" y="0"/>
          <a:ext cx="9074150" cy="682752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أيُّها الآبُ، لأنَّ هذه هى المسرَّة التي صارت أمامكَ. كلُّ شيءٍ قد دُفعَ إليَّ مـن أبي، وليـس أحدٌ يعـرفُ الابنَ إلاَّ الآبُ، ولا أحدٌ يعرفُ الآبَ إلاَّ الابنُ ومن أرادَ الابنُ أن يُعلِنَ لهُ. تَعالوا إليَّ يا جميعَ المُتعَبينَ والثَّقيلي الأحمالِ، وأنا أُريحُكُم.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Tout m'a été remis par mon Père et nul ne connaît le Fils si ce n'est le Père, comme nul ne connaît le Père si ce n'est le Fils, et celui à qui le Fils veut bien le révéler. 28 Venez à moi, vous tous qui peinez et ployez sous le fardeau, et moi je vous soulagerai.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All things have been delivered to Me by My Father, and no one knows the Son except the Father. Nor does anyone know the Father except the Son, and the one to whom the Son wills to reveal Him. 28 Come to Me, all you who labor and are heavy laden, and I will give you rest.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35" name="Group 19"/>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احملوا نيري عليكُم وتعلَّموا منِّي، لأنِّي وديعٌ ومتواضعُ القلبِ فتجِدُوا راحةً لنُفوسكم. لأنَّ نيري هيِّنٌ وحملِي خفيفٌ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Chargez-vous de mon joug et mettez-vous à mon école, car je suis doux et humble de coeur, et vous trouverez soulagement pour vos âmes. Oui, mon joug est aisé et mon fardeau léger.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Take My yoke upon you and learn from Me, for I am gentle and lowly in heart, and you will find rest for your souls. 30 For My yoke is easy and My burden is light.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7232"/>
          <a:ext cx="9144000" cy="6022848"/>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"Come unto Me,</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O blessed of My Father,</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inherit the life,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that endures forever."</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"تعالوا إليَّ، </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يا مباركي أبي، </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رثوا الحياة الدائمة، </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إلى الأبد."</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836810">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Je `amwini haroi@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nyet`cmarwout `nte Paiwt@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`ari`klyronomin `mpiwnq@</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e;myn `ebol sa `eneh.</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Venez vous tous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qui êtes bénis de mon Père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prenez possession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de la vie éternelle.</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29032" name="Text Box 46"/>
          <p:cNvSpPr txBox="1">
            <a:spLocks noChangeArrowheads="1"/>
          </p:cNvSpPr>
          <p:nvPr/>
        </p:nvSpPr>
        <p:spPr bwMode="auto">
          <a:xfrm>
            <a:off x="2438400" y="0"/>
            <a:ext cx="5491163" cy="86201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Wednesday Morning Gospel Response</a:t>
            </a:r>
          </a:p>
          <a:p>
            <a:pPr algn="ctr" rtl="0"/>
            <a:r>
              <a:rPr lang="ar-EG" sz="2800" b="1">
                <a:solidFill>
                  <a:schemeClr val="bg1"/>
                </a:solidFill>
              </a:rPr>
              <a:t>مرد انجيل باكر</a:t>
            </a:r>
            <a:endParaRPr lang="en-US" sz="2400" b="1">
              <a:solidFill>
                <a:schemeClr val="bg1"/>
              </a:solidFill>
              <a:latin typeface="Times New Roman" pitchFamily="18" charset="0"/>
            </a:endParaRPr>
          </a:p>
        </p:txBody>
      </p:sp>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30056"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
        <p:nvSpPr>
          <p:cNvPr id="5" name="Text Box 29">
            <a:hlinkClick r:id="" action="ppaction://macro?name=backToIncense"/>
          </p:cNvPr>
          <p:cNvSpPr txBox="1">
            <a:spLocks noChangeArrowheads="1"/>
          </p:cNvSpPr>
          <p:nvPr/>
        </p:nvSpPr>
        <p:spPr bwMode="auto">
          <a:xfrm>
            <a:off x="6929454" y="6000768"/>
            <a:ext cx="2214578" cy="800219"/>
          </a:xfrm>
          <a:prstGeom prst="rect">
            <a:avLst/>
          </a:prstGeom>
          <a:solidFill>
            <a:srgbClr val="990033"/>
          </a:solidFill>
          <a:ln w="57150" cmpd="thinThick">
            <a:solidFill>
              <a:schemeClr val="bg1"/>
            </a:solidFill>
            <a:miter lim="800000"/>
            <a:headEnd/>
            <a:tailEnd/>
          </a:ln>
        </p:spPr>
        <p:txBody>
          <a:bodyPr wrap="square">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34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934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934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934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521" name="Group 33"/>
          <p:cNvGraphicFramePr>
            <a:graphicFrameLocks noGrp="1"/>
          </p:cNvGraphicFramePr>
          <p:nvPr/>
        </p:nvGraphicFramePr>
        <p:xfrm>
          <a:off x="69850" y="0"/>
          <a:ext cx="9074150" cy="6864096"/>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tab pos="5370513" algn="l"/>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 أفسس</a:t>
                      </a:r>
                      <a:r>
                        <a:rPr kumimoji="0" lang="ar-EG" sz="2800" b="0" i="0" u="sng" strike="noStrike" cap="none" normalizeH="0" baseline="0">
                          <a:ln>
                            <a:noFill/>
                          </a:ln>
                          <a:solidFill>
                            <a:srgbClr val="FF9900"/>
                          </a:solidFill>
                          <a:effectLst/>
                          <a:latin typeface="Arial" charset="0"/>
                          <a:cs typeface="Arial" charset="0"/>
                        </a:rPr>
                        <a:t> ( </a:t>
                      </a:r>
                      <a:r>
                        <a:rPr kumimoji="0" lang="ar-SA" sz="2800" b="0" i="0" u="sng" strike="noStrike" cap="none" normalizeH="0" baseline="0">
                          <a:ln>
                            <a:noFill/>
                          </a:ln>
                          <a:solidFill>
                            <a:srgbClr val="FF9900"/>
                          </a:solidFill>
                          <a:effectLst/>
                          <a:latin typeface="Arial" charset="0"/>
                          <a:cs typeface="Arial" charset="0"/>
                        </a:rPr>
                        <a:t>2 : 1 ـ 22 )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tab pos="5370513" algn="l"/>
                        </a:tabLst>
                      </a:pPr>
                      <a:r>
                        <a:rPr kumimoji="0" lang="ar-SA" sz="3200" b="0" i="0" u="none" strike="noStrike" cap="none" normalizeH="0" baseline="0">
                          <a:ln>
                            <a:noFill/>
                          </a:ln>
                          <a:solidFill>
                            <a:schemeClr val="bg1"/>
                          </a:solidFill>
                          <a:effectLst/>
                          <a:latin typeface="Arial" charset="0"/>
                          <a:cs typeface="Arial" charset="0"/>
                        </a:rPr>
                        <a:t>وأنتم إذ كنتم أمواتاً بزلاَّتكم وخطاياكم، التى سلكتم فيها قبلاً حسب دهر هذا العالم، حسب رئيس سـلطان الهواء، الرُّوح الذى هو يعمل الآن فى أبنـاء المعصية،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Ephésiens 2 : 1 - 22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vous qui étiez morts par suite des fautes et des péchés 2 dans lesquels vous avez vécu jadis, selon le cours de ce monde, selon le Prince de l'empire de l'air, cet Esprit qui poursuit son œuvre en ceux qui résistent.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Ephesians 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you He made alive, who were dead in trespasses and sins, 2 in which you once walked according to the course of this world, according to the prince of the power of the air, the spirit who now works in the sons of disobedience,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5522" name="Rectangle 34"/>
          <p:cNvSpPr>
            <a:spLocks noGrp="1" noChangeArrowheads="1"/>
          </p:cNvSpPr>
          <p:nvPr>
            <p:ph type="ctrTitle"/>
          </p:nvPr>
        </p:nvSpPr>
        <p:spPr/>
        <p:txBody>
          <a:bodyPr/>
          <a:lstStyle/>
          <a:p>
            <a:r>
              <a:rPr lang="en-US" dirty="0"/>
              <a:t>3p</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42" name="Group 30"/>
          <p:cNvGraphicFramePr>
            <a:graphicFrameLocks noGrp="1"/>
          </p:cNvGraphicFramePr>
          <p:nvPr/>
        </p:nvGraphicFramePr>
        <p:xfrm>
          <a:off x="69850" y="0"/>
          <a:ext cx="9074150" cy="6900672"/>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نحن أيضاً كُنا نسلك قبلاً بينهم فى شهوات الجسد، عاملين مشيئات الجسد والأفكار القلبية، وكنَّا بالطَّبيعة أبناء الغضب كالباقين أيضاً، ولكن اللَّـه الذى هو غنيٌّ فى الرَّحمة، من أجل محبَّته العظيمة التى أحبَّنا بها،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Nous tous d'ailleurs, nous fûmes jadis de ceux-là, vivant selon nos convoitises charnelles, servant les caprices de la chair et des pensées coupables, si bien que nous étions par nature voués à la colère tout comme les autres. 4 Mais Dieu, qui est riche en miséricorde, à cause du grand amour dont Il nous a aimés,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among whom also we all once conducted ourselves in the lusts of our flesh, fulfilling the desires of the flesh and of the mind, and were by nature children of wrath, just as the others. 4 But God, who is rich in mercy, because of His great love with which He loved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61" name="Group 25"/>
          <p:cNvGraphicFramePr>
            <a:graphicFrameLocks noGrp="1"/>
          </p:cNvGraphicFramePr>
          <p:nvPr/>
        </p:nvGraphicFramePr>
        <p:xfrm>
          <a:off x="69850" y="0"/>
          <a:ext cx="9074150" cy="58785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أمواتاً بزلاتنا أحيانا بالمسيح ـ بالنعمة أنتم مُخلَّصون ـ وأقامنا معه، وأجلسنا معه فى السَّماويَّات فى المسيح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alors que nous étions morts par suite de nos fautes, nous a fait revivre avec le Christ. - c'est par grâce que vous êtes sauvés! - avec lui Il nous a ressuscité et fait asseoir aux cieux, dans le Christ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even when we were dead in trespasses, made us alive together with Christ (by grace you have been saved), 6 and raised us up together, and made us sit together in the heavenly places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86" name="Group 26"/>
          <p:cNvGraphicFramePr>
            <a:graphicFrameLocks noGrp="1"/>
          </p:cNvGraphicFramePr>
          <p:nvPr/>
        </p:nvGraphicFramePr>
        <p:xfrm>
          <a:off x="69850" y="0"/>
          <a:ext cx="9074150" cy="659955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لكى يُظهِر فى الدُّهور الآتية غِنى نعمته الفائقَ، باللُّطف علينا فى المسيح يسوع. لأنكم بالنعمة مُخَلَّصُونَ، بواسطة الإيمان، وذلك ليس منكم. إنما هو عطية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a voulu par là démontrer dans les siècles à venir l'extraordinaire richesse de sa grâce, par sa bonté pour nous dans le Christ Jésus. Car c'est bien par la grâce que vous êtes sauvés, moyennant la foi. Ce salut ne vient pas de vous, il est un don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in the ages to come He might show the exceeding riches of His grace in His kindness toward us in Christ Jesus. 8 For by grace you have been saved through faith, and that not of yourselves; it is the gift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619" name="Group 35"/>
          <p:cNvGraphicFramePr>
            <a:graphicFrameLocks noGrp="1"/>
          </p:cNvGraphicFramePr>
          <p:nvPr/>
        </p:nvGraphicFramePr>
        <p:xfrm>
          <a:off x="34925" y="0"/>
          <a:ext cx="9109075" cy="5878513"/>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من أعمالٍ كيلا يفتخر أحدٌ. لأننا نحن خليقته، مخلوقين فى المسيح يسوع لأعمال صالحة، قد سبق اللَّـه فأعدَّها لكى نسلك فيها.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ne vient pas des oeuvres, car nul ne doit pouvoir se glorifier.10 Nous sommes en effet son ouvrage, créés dans le Christ Jésus en vue des bonnes oeuvres que Dieu a préparées d'avance pour que nous les pratiquions.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of works, lest anyone should boast. 10 For we are His workmanship, created in Christ Jesus for good works, which God prepared beforehand that we should walk in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9025" name="Group 17"/>
          <p:cNvGraphicFramePr>
            <a:graphicFrameLocks noGrp="1"/>
          </p:cNvGraphicFramePr>
          <p:nvPr/>
        </p:nvGraphicFramePr>
        <p:xfrm>
          <a:off x="34925" y="0"/>
          <a:ext cx="9109075" cy="5591176"/>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اذكروا أنكم أنتم أيُّها الأُمم قبلاً في الجسد، المدعوِّين غُرْلَةً من المدعوِّ ختاناً مصنوعاً باليد فى الجسد،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Rappelez-vous donc qu'autrefois, vous les païens, - qui étiez tels dans la chair, vous qui étiez appelés "prépuce" par ceux qui s'appellent "circoncision", d'une opération pratiquée dans la chair!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remember that you, once Gentiles in the flesh--who are called Uncircumcision by what is called the Circumcision made in the flesh by hands--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31" name="Group 23"/>
          <p:cNvGraphicFramePr>
            <a:graphicFrameLocks noGrp="1"/>
          </p:cNvGraphicFramePr>
          <p:nvPr/>
        </p:nvGraphicFramePr>
        <p:xfrm>
          <a:off x="69850" y="0"/>
          <a:ext cx="9074150" cy="6902832"/>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أنكم كنتم فى ذلك الزمان بدون المسيح، أجنبيِّين عن سيرة إسرائيل، وغُرَباء عن عهود المَوعِدِ، لا رجاء لكم، وبلا إله فى العالم. ولكن الآن فى المسيح يسوع، أنتم الذين كنتم قبلاً بعيدين، صِرتم قريبين بدم المسيح.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rappelez-vous qu'en ce temps-là vous étiez sans Christ, exclus de la cité d'Israël, étrangers aux alliances de la Promesse, n'ayant ni espérance ni Dieu en ce monde! 13 Or voici qu'à présent, dans le Christ Jésus, vous qui jadis étiez loin, vous êtes devenus proches, grâce au sang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that at that time you were without Christ, being aliens from the commonwealth of Israel and strangers from the covenants of promise, having no hope and without God in the world. 13 But now in Christ Jesus you who once were far off have been brought near by the blood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1656" name="Group 24"/>
          <p:cNvGraphicFramePr>
            <a:graphicFrameLocks noGrp="1"/>
          </p:cNvGraphicFramePr>
          <p:nvPr/>
        </p:nvGraphicFramePr>
        <p:xfrm>
          <a:off x="69850" y="0"/>
          <a:ext cx="9074150" cy="6766560"/>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هو سلامُنا، الذى جعل الاثنين واحداً، ونقض الحاجز المتوسِّط، وأبطل العداوة بجسده. وأبطل ناموس الوصايا فى الفرائض، لكى يَخلق الاثنين فى نفسه إنساناً واحداً جديداً، صانعاً سَلاماً،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c'est lui qui est notre paix, lui qui des deux n'a fait qu'un peuple, détruisant la barrière 15 qui les séparait, supprimant en sa chair la haine, cette Loi des préceptes avec ses ordonnances, pour créer en sa personne les deux en un seul Homme Nouveau, faire la paix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He Himself is our peace, who has made both one, and has broken down the middle wall of separation, 15 having abolished in His flesh the enmity, that is, the law of commandments contained in ordinances, so as to create in Himself one new man from the two, thus making peace,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2683" name="Group 27"/>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ويُصالِح الاثنين فى جسد واحد مع اللَّـه بالصَّليب، قاتِلاً العداوة بذاته. فجاء وبشَّركـم بسلامٍ أنتم البعيـدين. وبسلامٍ أنتم القريبين.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les réconcilier avec Dieu, tous deux en un seul Corps, par la croix: en sa personne il a tué la Haine. 17 Alors il est venu proclamer la paix, paix pour vous qui étiez loin et paix pour ceux qui étaient proches: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that He might reconcile them both to God in one body through the cross, thereby putting to death the enmity. 17 And He came and preached peace to you who were afar off and to those who were near.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3707" name="Group 27"/>
          <p:cNvGraphicFramePr>
            <a:graphicFrameLocks noGrp="1"/>
          </p:cNvGraphicFramePr>
          <p:nvPr/>
        </p:nvGraphicFramePr>
        <p:xfrm>
          <a:off x="69850" y="0"/>
          <a:ext cx="9074150" cy="676656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به صـار لنا كِلَـيْنـَا الدخـول فـى روح واحـد إلى الآب. فلسـتم إذاً بعـد غُرباء ونُزلاء، بل أنتم شركاء وطن القدِّيسين وأهل بيت اللَّـه، مَبنيِّـينَ على أساس الرُّسل والأنبياء،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par lui nous avons en effet, tous deux en un seul Esprit, accès auprès du Père. 19 Ainsi donc, vous n'êtes plus des étrangers ni des hôtes; vous êtes concitoyens des saints, vous êtes de la maison de Dieu. 20 Car la construction que vous êtes a pour fondations les apôtres et prophètes,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through Him we both have access by one Spirit to the Father. 19 Now, therefore, you are no longer strangers and foreigners, but fellow citizens with the saints and members of the household of God, 20 having been built on the foundation of the apostles and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5970" name="Group 34"/>
          <p:cNvGraphicFramePr>
            <a:graphicFrameLocks noGrp="1"/>
          </p:cNvGraphicFramePr>
          <p:nvPr/>
        </p:nvGraphicFramePr>
        <p:xfrm>
          <a:off x="69850" y="0"/>
          <a:ext cx="9074150" cy="591312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والمسيح يسوع نفسه هو حجر الزَّاوية، هذا الذى فيه كلُّ البناء مُركباً معاً، ينمو هيكلاً مُقدَّساً فى الربِّ. الذى فيه أنتم أيضاً مَبنيُّونَ بالاشتراك معاً، مَسكناً للَّـه فى الرُّوح.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pour pierre d'angle le Christ Jésus lui-même. En lui toute construction s'ajuste et grandit en un temple saint, dans le Seigneur; en lui, vous aussi, vous êtes intégrés à la construction pour devenir une demeure de Dieu, dans l'Esprit.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Jesus Christ Himself being the chief cornerstone, 21 in whom the whole building, being joined together, grows into a holy temple in the Lord, 22 in whom you also are being built together for a dwelling place of God in the Spirit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47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57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05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057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822" name="Group 46"/>
          <p:cNvGraphicFramePr>
            <a:graphicFrameLocks noGrp="1"/>
          </p:cNvGraphicFramePr>
          <p:nvPr/>
        </p:nvGraphicFramePr>
        <p:xfrm>
          <a:off x="69850" y="0"/>
          <a:ext cx="9074150" cy="6732144"/>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يوحنا الرسول الأولى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2 : 12 ـ 17 )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أَكتبُ إليكُم أيُّها الأبناءُ، لأنَّهُ قد غُفِرت لكُمُ خطاياكُم من أجل اسمِهِ. أَكتبُ إليكُم أيُّها الآباءُ، لأنَّكُم قد عرفتُمُ الذي مِن البدءِ. أَكتُبُ إليكُم أيُّها الشبان، لأنَّكُم قد غلبتُم الشِّرِّيرَ.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Jean 2:12-17</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Je vous écris, mes petits enfants, parce que vos péchés vous sont remis par la vertu de son nom. 13 Je vous écris, pères, parce que vous connaissez celui qui est dès le commencement. Je vous écris, jeunes gens, parce que vous avez vaincu le Mauvais.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2:12-17</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I write to you, little children, Because your sins are forgiven you for His name's sake. 13 I write to you, fathers, Because you have known Him who is from the beginning. I write to you, young men, Because you have overcome the wicked one.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7823" name="Rectangle 47"/>
          <p:cNvSpPr>
            <a:spLocks noGrp="1" noChangeArrowheads="1"/>
          </p:cNvSpPr>
          <p:nvPr>
            <p:ph type="ctrTitle"/>
          </p:nvPr>
        </p:nvSpPr>
        <p:spPr/>
        <p:txBody>
          <a:bodyPr/>
          <a:lstStyle/>
          <a:p>
            <a:r>
              <a:rPr lang="en-US" dirty="0"/>
              <a:t>3c</a:t>
            </a: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23" name="Group 23"/>
          <p:cNvGraphicFramePr>
            <a:graphicFrameLocks noGrp="1"/>
          </p:cNvGraphicFramePr>
          <p:nvPr/>
        </p:nvGraphicFramePr>
        <p:xfrm>
          <a:off x="69850" y="0"/>
          <a:ext cx="9074150" cy="6769418"/>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إليكُم أيُّها الأولادُ، لأنَّكُم قد عرفتُم الآبَ. كَتَبْتُ إليكُم أيُّها الآباءُ، لأنَّكُم قد عرفتُم الذي مِن البدءِ. كَتَبْتُ إليكُم أيُّها الشُّبان، لأنَّكُم أقوياءُ، وكلمةُ اللَّـهِ ثابتةٌ فيكُم، وقد غلبتُمُ الشِّرِّيرَ.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vous ai écrit, petits enfants, parce que vous connaissez le Père. 14 Je vous ai écrit pères, parce que vous connaissez celui qui est dès le commencement. Je vous ai écrit jeunes gens, parce que vous êtes forts, que la parole de Dieu demeure en vous et que vous avez vaincu le Mauvais.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write to you, little children, Because you have known the Father. 14 I have written to you, fathers, Because you have known Him who is from the beginning. I have written to you, young men, Because you are strong, and the word of God abides in you, And you have overcome the wicked one.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48" name="Group 24"/>
          <p:cNvGraphicFramePr>
            <a:graphicFrameLocks noGrp="1"/>
          </p:cNvGraphicFramePr>
          <p:nvPr/>
        </p:nvGraphicFramePr>
        <p:xfrm>
          <a:off x="69850" y="0"/>
          <a:ext cx="9074150" cy="6022976"/>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تُحبُّوا العالمَ ولا الأشياءَ التي في العالم. إن أحبَّ أحدٌ العالمَ فليستْ فيهِ محبَّةُ الآبِ.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N'aimez ni le monde ni rien de ce qui est dans le monde. Si quelqu'un aime le monde, l'amour du Père n'est pas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Do not love the world or the things in the world. If anyone loves the world, the love of the Father is not in him.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72" name="Group 24"/>
          <p:cNvGraphicFramePr>
            <a:graphicFrameLocks noGrp="1"/>
          </p:cNvGraphicFramePr>
          <p:nvPr/>
        </p:nvGraphicFramePr>
        <p:xfrm>
          <a:off x="69850" y="0"/>
          <a:ext cx="9074150" cy="620547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مَا في العالم: شهوةَ الجسدِ، وشهوةَ العيونِ، وتعظُّم المعيشةِ، فهذه ليستْ مِن الآبِ بل مِن العالم. والعالمُ يمضي وشهوتُهُ، وأمَّا الذي يصنعُ إرادة اللَّـهِ فيثبتُ إلى الأبدِ.</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tout ce qui est dans le monde,  - la convoitise de la chair, la convoitise des yeux et l'orgueil de la richesse - vient non pas du Père, mais du monde.	17 Or le monde passe avec ses convoitises; mais celui qui fait la volonté de Dieu demeure éternellement.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all that is in the world--the lust of the flesh, the lust of the eyes, and the pride of life--is not of the Father but is of the world. 17 And the world is passing away, and the lust of it; but he who does the will of God abides forever.</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39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6"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4946"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514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149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149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7029" name="Group 37"/>
          <p:cNvGraphicFramePr>
            <a:graphicFrameLocks noGrp="1"/>
          </p:cNvGraphicFramePr>
          <p:nvPr/>
        </p:nvGraphicFramePr>
        <p:xfrm>
          <a:off x="69850" y="0"/>
          <a:ext cx="9074150" cy="650455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( 15 : 12 ـ 20 )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فسكتَ الجُمهورُ كُلُّهُ. وكانوا يسمعونَ برناباس وبولس وهما يُحَدِّثانِ بجميع ما صنع اللَّـه من الآيات والعجائب في الأُمم بواسطتهما. وبعدما سكتا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15:12-20</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Alors  toute l'assemblée fit silence. On écoutait Barnabé et Paul exposer tout ce que Dieu avait accompli par eux de signes et prodiges parmi les païens. 13 Quand ils eurent cessé de parler,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15:12-20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13 And after they had become silent,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7030" name="Rectangle 38"/>
          <p:cNvSpPr>
            <a:spLocks noGrp="1" noChangeArrowheads="1"/>
          </p:cNvSpPr>
          <p:nvPr>
            <p:ph type="ctrTitle"/>
          </p:nvPr>
        </p:nvSpPr>
        <p:spPr/>
        <p:txBody>
          <a:bodyPr/>
          <a:lstStyle/>
          <a:p>
            <a:r>
              <a:rPr lang="en-US" dirty="0"/>
              <a:t>3a</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40" name="Group 24"/>
          <p:cNvGraphicFramePr>
            <a:graphicFrameLocks noGrp="1"/>
          </p:cNvGraphicFramePr>
          <p:nvPr/>
        </p:nvGraphicFramePr>
        <p:xfrm>
          <a:off x="69850" y="0"/>
          <a:ext cx="8966200" cy="6565838"/>
        </p:xfrm>
        <a:graphic>
          <a:graphicData uri="http://schemas.openxmlformats.org/drawingml/2006/table">
            <a:tbl>
              <a:tblPr rtl="1"/>
              <a:tblGrid>
                <a:gridCol w="460851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يعقوب قائلاً: " أيُّها الرِّجالُ إخوتنا، اسمعوني. سمعان قد أخبرَ كيف افتقدَ اللَّـه أوَّلاً الأُمَم ليأخُذ منهُم شعباً على اسمهِ. وهذا توافقُهُ أقوالُ الأنبياءِ، كما هو مكتوبٌ:</a:t>
                      </a:r>
                      <a:endParaRPr kumimoji="0" lang="ar-EG"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Jacques prit la parole et dit: "Frères, écoutez-moi.14  Syméon a exposé comment, dès le début, Dieu a pris soin de tirer d'entre les païens un peuple réservé à son Nom. 15 Ce qui concorde avec les paroles des Prophètes, puisqu'il est écrit: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James answered, saying, Men and brethren, listen to me: 14 Simon has declared how God at the first visited the Gentiles to take out of them a people for His name. 15 And with this the words of the prophets agree, just as it is written: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61" name="Group 21"/>
          <p:cNvGraphicFramePr>
            <a:graphicFrameLocks noGrp="1"/>
          </p:cNvGraphicFramePr>
          <p:nvPr/>
        </p:nvGraphicFramePr>
        <p:xfrm>
          <a:off x="69850" y="115888"/>
          <a:ext cx="9074150" cy="672496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سأرجعُ بعد هذا وأبني أيضاً خيمةَ داودَ السَّاقِطةَ، وأبني أيضاً رَدْمَهَا وأُقيمُها ثانيةً، لكي يَطلُبَ الباقونَ من النَّاسِ الرَّبَّ، وجميعُ الأُمم الذين دُعيَ اسمي عليهم، يقولُ الرَّبُّ الصَّانعُ هذا الأمر.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Après cela je reviendrai et je relèverai la tente de David qui était tombée; je relèverai ses ruines et je la redresserai, 17 afin que le reste des hommes cherchent le Seigneur, ainsi que toutes les nations qui ont été consacrées à mon Nom, dit le Seigneur qui fait connaître ces choses depuis des siècles.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`After this I will return And will rebuild the tabernacle of David, which has fallen down; I will rebuild its ruins, And I will set it up; 17 So that the rest of mankind may seek the Lord, Even all the Gentiles who are called by My name, Says the Lord who does all these things.'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89" name="Group 25"/>
          <p:cNvGraphicFramePr>
            <a:graphicFrameLocks noGrp="1"/>
          </p:cNvGraphicFramePr>
          <p:nvPr/>
        </p:nvGraphicFramePr>
        <p:xfrm>
          <a:off x="69850" y="44450"/>
          <a:ext cx="9074150" cy="6266688"/>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المعروف عند الرَّبِّ مُنذُ الأزلِ. لذلك أنا أَقضي أن لا يُثقَّل على الرَّاجعينَ إلى اللَّـه من الأُمم، بلْ يُرسَل إليهم أن يمتنعوا عن ذبائح الأصنام، والزِّنا، والمخنوق، والدَّم المائت.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C'est pourquoi je juge, moi, qu'il ne faut pas tracasser ceux des païens qui se convertissent à Dieu. 19 Qu'on leur demande seulement de s'abstenir de ce qui a été souillé par les idoles, de l'impudicité, des chairs étouffées et du sang.</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Known to God from eternity are all His works. 19 Therefore I judge that we should not trouble those from among the Gentiles who are turning to God, 20 but that we write to them to abstain from things polluted by idols, from sexual immorality, from things strangled, and from blood.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0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133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2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3418" name="Group 42"/>
          <p:cNvGraphicFramePr>
            <a:graphicFrameLocks noGrp="1"/>
          </p:cNvGraphicFramePr>
          <p:nvPr/>
        </p:nvGraphicFramePr>
        <p:xfrm>
          <a:off x="69850" y="0"/>
          <a:ext cx="9074150" cy="6495923"/>
        </p:xfrm>
        <a:graphic>
          <a:graphicData uri="http://schemas.openxmlformats.org/drawingml/2006/table">
            <a:tbl>
              <a:tblPr rtl="1"/>
              <a:tblGrid>
                <a:gridCol w="3995737">
                  <a:extLst>
                    <a:ext uri="{9D8B030D-6E8A-4147-A177-3AD203B41FA5}">
                      <a16:colId xmlns:a16="http://schemas.microsoft.com/office/drawing/2014/main" val="20000"/>
                    </a:ext>
                  </a:extLst>
                </a:gridCol>
                <a:gridCol w="50784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32:1, 5</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طوباهم الذين تُرِكَتْ لهم آثامهم، والذين سُتِرَت خطاياهم. قلت أعترف أمام الرب بإثمي. وأنت صَفَحت لي عن نفقات قلبي.</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32:1,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dont l'offense est enlevée et le péché couvert! J'ai dit: 5 "Je confesserai mes offenses au Seigneur", et toi, tu as enlevé le poids de mon péché,</a:t>
                      </a:r>
                      <a:endParaRPr kumimoji="0" lang="ar-EG"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32:1,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Blessed is he whose transgression is forgiven, Whose sin is covered. 5 I acknowledged my sin to You, And my iniquity I have not hidden. I said, I will confess my transgressions to the Lord, And You forgave the iniquity of my sin.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3419" name="Rectangle 43"/>
          <p:cNvSpPr>
            <a:spLocks noGrp="1" noChangeArrowheads="1"/>
          </p:cNvSpPr>
          <p:nvPr>
            <p:ph type="ctrTitle"/>
          </p:nvPr>
        </p:nvSpPr>
        <p:spPr/>
        <p:txBody>
          <a:bodyPr/>
          <a:lstStyle/>
          <a:p>
            <a:r>
              <a:rPr lang="en-US" dirty="0"/>
              <a:t>3pg</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34" name="Group 34"/>
          <p:cNvGraphicFramePr>
            <a:graphicFrameLocks noGrp="1"/>
          </p:cNvGraphicFramePr>
          <p:nvPr/>
        </p:nvGraphicFramePr>
        <p:xfrm>
          <a:off x="69850" y="44450"/>
          <a:ext cx="9074150" cy="688848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متي البشير </a:t>
                      </a:r>
                      <a:r>
                        <a:rPr kumimoji="0" lang="ar-EG" sz="3200" b="0" i="0" u="sng" strike="noStrike" cap="none" normalizeH="0" baseline="0">
                          <a:ln>
                            <a:noFill/>
                          </a:ln>
                          <a:solidFill>
                            <a:srgbClr val="FF9900"/>
                          </a:solidFill>
                          <a:effectLst/>
                          <a:latin typeface="Arial" charset="0"/>
                          <a:cs typeface="Arial" charset="0"/>
                        </a:rPr>
                        <a:t>( 15</a:t>
                      </a:r>
                      <a:r>
                        <a:rPr kumimoji="0" lang="ar-SA" sz="3200" b="0" i="0" u="sng" strike="noStrike" cap="none" normalizeH="0" baseline="0">
                          <a:ln>
                            <a:noFill/>
                          </a:ln>
                          <a:solidFill>
                            <a:srgbClr val="FF9900"/>
                          </a:solidFill>
                          <a:effectLst/>
                          <a:latin typeface="Arial" charset="0"/>
                          <a:cs typeface="Arial" charset="0"/>
                        </a:rPr>
                        <a:t> : </a:t>
                      </a:r>
                      <a:r>
                        <a:rPr kumimoji="0" lang="ar-EG" sz="3200" b="0" i="0" u="sng" strike="noStrike" cap="none" normalizeH="0" baseline="0">
                          <a:ln>
                            <a:noFill/>
                          </a:ln>
                          <a:solidFill>
                            <a:srgbClr val="FF9900"/>
                          </a:solidFill>
                          <a:effectLst/>
                          <a:latin typeface="Arial" charset="0"/>
                          <a:cs typeface="Arial" charset="0"/>
                        </a:rPr>
                        <a:t>32</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16 : </a:t>
                      </a:r>
                      <a:r>
                        <a:rPr kumimoji="0" lang="ar-SA" sz="3200" b="0" i="0" u="sng" strike="noStrike" cap="none" normalizeH="0" baseline="0">
                          <a:ln>
                            <a:noFill/>
                          </a:ln>
                          <a:solidFill>
                            <a:srgbClr val="FF9900"/>
                          </a:solidFill>
                          <a:effectLst/>
                          <a:latin typeface="Arial" charset="0"/>
                          <a:cs typeface="Arial" charset="0"/>
                        </a:rPr>
                        <a:t>1 ـ 4 )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يسوعُ تلاميذهُ وقال لهم: " إنِّي أُشفِقُ على هذا الجمع، لأن لهم ثلاثةَ أيَّامٍ يَمكثونَ مَعي هَهُنا، وليسَ لهُم مَا يأكُلُونَ. ولستُ أُريدُ أن أصرفهُم صائِمين لئلاَّ يخَوِّرُوا في الطَّريق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Mathieu 15:32 - 16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Jésus, cependant, appela ses disciples et leur dit: "J'ai pitié de cette foule, car voilà déjà trois jours qu'ils restent auprès de moi et ils n'ont pas de quoi manger. Les renvoyer à jeun, je ne le veux pas: ils pourraient défaillir en route."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15:32-16:4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Now Jesus called His disciples to Himself and said, I have compassion on the multitude, because they have now continued with Me three days and have nothing to eat. And I do not want to send them away hungry, lest they faint on the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4435" name="Rectangle 35"/>
          <p:cNvSpPr>
            <a:spLocks noGrp="1" noChangeArrowheads="1"/>
          </p:cNvSpPr>
          <p:nvPr>
            <p:ph type="ctrTitle"/>
          </p:nvPr>
        </p:nvSpPr>
        <p:spPr/>
        <p:txBody>
          <a:bodyPr/>
          <a:lstStyle/>
          <a:p>
            <a:r>
              <a:rPr lang="en-US" dirty="0"/>
              <a:t>3g</a:t>
            </a: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49" name="Group 25"/>
          <p:cNvGraphicFramePr>
            <a:graphicFrameLocks noGrp="1"/>
          </p:cNvGraphicFramePr>
          <p:nvPr/>
        </p:nvGraphicFramePr>
        <p:xfrm>
          <a:off x="69850" y="0"/>
          <a:ext cx="9074150" cy="673430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التلاميذُ: " من أين نجد خبزاً بهذا المقدار في هذا المكان القفر، حتى يُشبِعَ هذا الجمع؟ " فقال لهُم يسوعُ: " كم عِندكُم من الخبز؟ " فقالوا: " سَبعةٌ وقليلٌ من السَّمك ". فأمرَ الجمع أن يتَّكِئُوا على الأرضِ،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Les disciples lui disent: "Où prendrons-nous, dans un désert, assez de pains pour rassasier une telle foule?" 34 Jésus leur dit: "Combien de pains avez-vous?" - "Sept, dirent-ils, et quelques petits poissons." 35 Alors  il ordonna à la foule de s'étendre à terre;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His disciples said to Him, Where could we get enough bread in the wilderness to fill such a great multitude? 34 Jesus said to them, How many loaves do you have? And they said, Seven, and a few little fish. 35 So He commanded the multitude to sit down on the ground.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73" name="Group 25"/>
          <p:cNvGraphicFramePr>
            <a:graphicFrameLocks noGrp="1"/>
          </p:cNvGraphicFramePr>
          <p:nvPr/>
        </p:nvGraphicFramePr>
        <p:xfrm>
          <a:off x="34925" y="115888"/>
          <a:ext cx="9109075" cy="6514148"/>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 الأرغفة السبعة والسَّمك، وبارَكها وكسَّرها وأعطاها للتلاميذ، وناول التلاميذُ الجموع. فأكلوا جميعاً وشَبعُوا. ثُمَّ رَفعُوا فضلات الكِسرِ فملأت سبعةَ سِلالٍ،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 il prit les sept pains et les poissons, rendit grâces, les rompit et se mit à les donner à ses disciples, qui les donnaient à la foule. 37 Tous mangèrent à satiété, et des morceaux qui restaient on ramassa sept pleines corbeilles!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He took the seven loaves and the fish and gave thanks, broke them and gave them to His disciples; and the disciples gave to the multitude. 37 So they all ate and were filled, and they took up seven large baskets full of the fragments that were left.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6994" name="Group 34"/>
          <p:cNvGraphicFramePr>
            <a:graphicFrameLocks noGrp="1"/>
          </p:cNvGraphicFramePr>
          <p:nvPr/>
        </p:nvGraphicFramePr>
        <p:xfrm>
          <a:off x="34925" y="115888"/>
          <a:ext cx="9109075" cy="6931152"/>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الآكِلُون نحو أربعة آلاف رَجُلٍ ما عدا الأولاد والنِّساءَ. ثُمَّ صرفَ الجمع وركب السَّفِينة وجاءَ إلى تُخُوم مَجدلَ. وجاء إليهِ الفرِّيسيُّونَ والصَّدُّوقيُّونَ لِيُجرِّبُوهُ، فَسألُوهُ أن يُرِيَهُم آيةً مِنَ السَّماء. فأجابَ</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Or, à manger il y avait quatre mille hommes, sans compter les femmes et les enfants. Après avoir renvoyé les foules, il monta dans la barque et s'en vint au pays de Magadan. 16 Les Pharisiens et les Sadducéens s'approchèrent alors et lui demandèrent, pour le mettre à l'épreuve, de leur faire voir un signe venant du ciel.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those who ate were four thousand men, besides women and children. 39 And He sent away the multitude, got into the boat, and came to the region of Magdala. 16:1 Then the Pharisees and Sadducees came, and testing Him asked that He would show them a sign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8010" name="Group 26"/>
          <p:cNvGraphicFramePr>
            <a:graphicFrameLocks noGrp="1"/>
          </p:cNvGraphicFramePr>
          <p:nvPr/>
        </p:nvGraphicFramePr>
        <p:xfrm>
          <a:off x="34925" y="115888"/>
          <a:ext cx="9109075" cy="6547104"/>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إذا جاء المساءُ تقولون: السَّماء صحوٌ إذ أنَّها مُحمرَّةٌ. وفي الصَّباح تقولون: إنَّ اليوم شتاءٌ لأنَّ السَّماء مُحمرَّةٌ بِعُبُوسَةٍ. يَا مُرَاؤُون! تَعرفُون أنْ تُميِّزُوا وجهَ السَّماء، وأمَّا عَلامةُ هذا الزمان فلا تعرفُونها!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leur répondit: "Au crépuscule vous dites: Il va faire beau temps, car le ciel est rouge feu; et à l'aurore: Mauvais temps aujourd'hui, car le ciel est d'un rouge sombre. Ainsi, le visage du ciel, vous l'interprétez bien, et pour les signes des temps vous n'en êtes pas capables!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He answered and said to them, When it is evening you say, `It will be fair weather, for the sky is red'; 3 and in the morning, `It will be foul weather today, for the sky is red and threatening.' Hypocrites! You know how to discern the face of the sky, but you cannot discern the signs of the times.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88" name="Group 16"/>
          <p:cNvGraphicFramePr>
            <a:graphicFrameLocks noGrp="1"/>
          </p:cNvGraphicFramePr>
          <p:nvPr/>
        </p:nvGraphicFramePr>
        <p:xfrm>
          <a:off x="69850" y="0"/>
          <a:ext cx="9074150" cy="58785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الجيل الشرير الفاسق يطلب آيةً، ولا تُعطى له آيةٌ إلاَّ آيةَ يُونانَ النَّبيَّ ". ثُمَّ تَركهُم ومَضَى.</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Génération mauvaise et adultère! Elle réclame un signe, et de signe, il ne lui sera donné que le signe de Jonas. Sur ce, il les planta là et partit.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 wicked and adulterous generation seeks after a sign, and no sign shall be given to it except the sign of the prophet Jonah. And He left them and departed.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7232"/>
          <a:ext cx="9144000" cy="6022848"/>
        </p:xfrm>
        <a:graphic>
          <a:graphicData uri="http://schemas.openxmlformats.org/drawingml/2006/table">
            <a:tbl>
              <a:tblPr/>
              <a:tblGrid>
                <a:gridCol w="5572132">
                  <a:extLst>
                    <a:ext uri="{9D8B030D-6E8A-4147-A177-3AD203B41FA5}">
                      <a16:colId xmlns:a16="http://schemas.microsoft.com/office/drawing/2014/main" val="20000"/>
                    </a:ext>
                  </a:extLst>
                </a:gridCol>
                <a:gridCol w="3571868">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He blessed the seven loaves,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filled the four thousand men,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seven baskets were filled,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of their leftover.</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السبع خبزات باركها،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وأشبع أربعة ألاف رجل،</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وسبع قُفف ملأها، </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مما فضل عنهم.</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Pisasf (=z) `nwik af`cmou `erwou@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`ftoou `nso `nrwmi af`tciwou@</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sasf `mbir aumoh `mmwou@</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 qen nilakh `etauerhouw `erwou.</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Il bénit les sept pains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et rassasia quatre mille hommes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sept paniers furent remplis :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avec les morceaux qui restèrent.</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65896" name="Text Box 46"/>
          <p:cNvSpPr txBox="1">
            <a:spLocks noChangeArrowheads="1"/>
          </p:cNvSpPr>
          <p:nvPr/>
        </p:nvSpPr>
        <p:spPr bwMode="auto">
          <a:xfrm>
            <a:off x="2438400" y="0"/>
            <a:ext cx="5257800" cy="862013"/>
          </a:xfrm>
          <a:prstGeom prst="rect">
            <a:avLst/>
          </a:prstGeom>
          <a:solidFill>
            <a:srgbClr val="AC2D14"/>
          </a:solidFill>
          <a:ln w="9525">
            <a:solidFill>
              <a:schemeClr val="bg1"/>
            </a:solidFill>
            <a:miter lim="800000"/>
            <a:headEnd/>
            <a:tailEnd/>
          </a:ln>
        </p:spPr>
        <p:txBody>
          <a:bodyPr>
            <a:spAutoFit/>
          </a:bodyPr>
          <a:lstStyle/>
          <a:p>
            <a:pPr algn="ctr" rtl="0"/>
            <a:r>
              <a:rPr lang="en-US" sz="2200" b="1" dirty="0">
                <a:solidFill>
                  <a:schemeClr val="bg1"/>
                </a:solidFill>
              </a:rPr>
              <a:t>Wednesday liturgy Gospel Response</a:t>
            </a:r>
          </a:p>
          <a:p>
            <a:pPr algn="ctr" rtl="0"/>
            <a:r>
              <a:rPr lang="ar-EG" sz="2800" b="1" dirty="0">
                <a:solidFill>
                  <a:schemeClr val="bg1"/>
                </a:solidFill>
              </a:rPr>
              <a:t> مرد انجيل قداس</a:t>
            </a:r>
            <a:endParaRPr lang="en-US" sz="2400" b="1" dirty="0">
              <a:solidFill>
                <a:schemeClr val="bg1"/>
              </a:solidFill>
              <a:latin typeface="Times New Roman" pitchFamily="18" charset="0"/>
            </a:endParaRPr>
          </a:p>
        </p:txBody>
      </p:sp>
    </p:spTree>
  </p:cSld>
  <p:clrMapOvr>
    <a:masterClrMapping/>
  </p:clrMapOvr>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66920"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
        <p:nvSpPr>
          <p:cNvPr id="5" name="Action Button: Custom 4">
            <a:hlinkClick r:id="rId2" action="ppaction://hlinksldjump" highlightClick="1"/>
          </p:cNvPr>
          <p:cNvSpPr/>
          <p:nvPr/>
        </p:nvSpPr>
        <p:spPr bwMode="auto">
          <a:xfrm>
            <a:off x="1295400" y="6629400"/>
            <a:ext cx="533400" cy="228600"/>
          </a:xfrm>
          <a:prstGeom prst="actionButtonBlank">
            <a:avLst/>
          </a:prstGeom>
          <a:gradFill flip="none" rotWithShape="1">
            <a:gsLst>
              <a:gs pos="100000">
                <a:schemeClr val="accent2"/>
              </a:gs>
              <a:gs pos="34000">
                <a:srgbClr val="85C2FF"/>
              </a:gs>
              <a:gs pos="48000">
                <a:srgbClr val="C4D6EB"/>
              </a:gs>
              <a:gs pos="100000">
                <a:srgbClr val="FFEBFA"/>
              </a:gs>
            </a:gsLst>
            <a:path path="shape">
              <a:fillToRect l="50000" t="50000" r="50000" b="50000"/>
            </a:path>
            <a:tileRect/>
          </a:gradFill>
          <a:ln w="9525" cap="flat" cmpd="sng" algn="ctr">
            <a:noFill/>
            <a:prstDash val="solid"/>
            <a:round/>
            <a:headEnd type="none" w="med" len="med"/>
            <a:tailEnd type="none" w="med" len="med"/>
          </a:ln>
          <a:effectLst/>
          <a:scene3d>
            <a:camera prst="orthographicFront"/>
            <a:lightRig rig="threePt" dir="t"/>
          </a:scene3d>
          <a:sp3d>
            <a:bevelT w="165100" prst="coolSlant"/>
          </a:sp3d>
        </p:spPr>
        <p:txBody>
          <a:bodyPr lIns="0" tIns="0" rIns="0" bIns="0" anchor="ctr"/>
          <a:lstStyle/>
          <a:p>
            <a:pPr algn="ctr">
              <a:defRPr/>
            </a:pPr>
            <a:r>
              <a:rPr lang="en-CA" sz="1100" b="1" dirty="0">
                <a:solidFill>
                  <a:srgbClr val="C00000"/>
                </a:solidFill>
                <a:latin typeface="+mn-lt"/>
              </a:rPr>
              <a:t>Menu</a:t>
            </a:r>
          </a:p>
        </p:txBody>
      </p:sp>
    </p:spTree>
  </p:cSld>
  <p:clrMapOvr>
    <a:masterClrMapping/>
  </p:clrMapOvr>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pointing"/>
          <p:cNvPicPr>
            <a:picLocks noChangeAspect="1" noChangeArrowheads="1"/>
          </p:cNvPicPr>
          <p:nvPr/>
        </p:nvPicPr>
        <p:blipFill>
          <a:blip r:embed="rId2"/>
          <a:srcRect/>
          <a:stretch>
            <a:fillRect/>
          </a:stretch>
        </p:blipFill>
        <p:spPr bwMode="auto">
          <a:xfrm>
            <a:off x="1000100" y="2886064"/>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381226" y="2643182"/>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37" name="Group 17"/>
          <p:cNvGraphicFramePr>
            <a:graphicFrameLocks noGrp="1"/>
          </p:cNvGraphicFramePr>
          <p:nvPr/>
        </p:nvGraphicFramePr>
        <p:xfrm>
          <a:off x="468313" y="404813"/>
          <a:ext cx="8137525" cy="450494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dirty="0">
                          <a:ln>
                            <a:noFill/>
                          </a:ln>
                          <a:solidFill>
                            <a:srgbClr val="FF9900"/>
                          </a:solidFill>
                          <a:effectLst/>
                          <a:latin typeface="Arial" charset="0"/>
                          <a:cs typeface="Arial" charset="0"/>
                        </a:rPr>
                        <a:t>Jonah's Feast</a:t>
                      </a: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dirty="0">
                          <a:ln>
                            <a:noFill/>
                          </a:ln>
                          <a:solidFill>
                            <a:srgbClr val="FF9900"/>
                          </a:solidFill>
                          <a:effectLst/>
                          <a:latin typeface="Arial" charset="0"/>
                          <a:cs typeface="Arial" charset="0"/>
                        </a:rPr>
                        <a:t>فصح يونان</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 </a:t>
                      </a:r>
                      <a:endParaRPr kumimoji="0" lang="fr-CA"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FR" sz="4000" b="0" i="0" u="none" strike="noStrike" cap="none" normalizeH="0" baseline="0" dirty="0">
                          <a:ln>
                            <a:noFill/>
                          </a:ln>
                          <a:solidFill>
                            <a:srgbClr val="FF9900"/>
                          </a:solidFill>
                          <a:effectLst/>
                          <a:latin typeface="Arial" charset="0"/>
                          <a:cs typeface="Arial" charset="0"/>
                        </a:rPr>
                        <a:t>F</a:t>
                      </a:r>
                      <a:r>
                        <a:rPr kumimoji="0" lang="fr-CA" sz="4000" b="0" i="0" u="none" strike="noStrike" cap="none" normalizeH="0" baseline="0" dirty="0">
                          <a:ln>
                            <a:noFill/>
                          </a:ln>
                          <a:solidFill>
                            <a:srgbClr val="FF9900"/>
                          </a:solidFill>
                          <a:effectLst/>
                          <a:latin typeface="Arial" charset="0"/>
                          <a:cs typeface="Arial" charset="0"/>
                        </a:rPr>
                        <a:t>ETE </a:t>
                      </a:r>
                      <a:r>
                        <a:rPr kumimoji="0" lang="fr-FR" sz="4000" b="0" i="0" u="none" strike="noStrike" cap="none" normalizeH="0" baseline="0" dirty="0">
                          <a:ln>
                            <a:noFill/>
                          </a:ln>
                          <a:solidFill>
                            <a:srgbClr val="FF9900"/>
                          </a:solidFill>
                          <a:effectLst/>
                          <a:latin typeface="Arial" charset="0"/>
                          <a:cs typeface="Arial" charset="0"/>
                        </a:rPr>
                        <a:t>DE JONAS</a:t>
                      </a:r>
                      <a:endParaRPr kumimoji="0" lang="fr-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0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1400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606" name="Group 38"/>
          <p:cNvGraphicFramePr>
            <a:graphicFrameLocks noGrp="1"/>
          </p:cNvGraphicFramePr>
          <p:nvPr/>
        </p:nvGraphicFramePr>
        <p:xfrm>
          <a:off x="107950" y="115888"/>
          <a:ext cx="8928100" cy="6573266"/>
        </p:xfrm>
        <a:graphic>
          <a:graphicData uri="http://schemas.openxmlformats.org/drawingml/2006/table">
            <a:tbl>
              <a:tblPr rtl="1"/>
              <a:tblGrid>
                <a:gridCol w="410368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30:10-11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سمعَ الربُّ فرحَمني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صار لي عوناً. ردَدْتَ نَوْحي إلى فرحٍ لي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مزَّقتَ مِسْحِي ومَنْطَقْتَنِي سروراً.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30:10-11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Écoute, Seigneur! Par pitié! Seigneur, sois mon aide.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Tu as changé mon deuil en une danse, et remplacé mon sac par des habits de fête,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30:10-11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Hear, O Lord, and have mercy on me; Lord, be my helper!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You have turned for me my mourning into dancing; You have put off my sackcloth and clothed me with gladness,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1607" name="Rectangle 39"/>
          <p:cNvSpPr>
            <a:spLocks noGrp="1" noChangeArrowheads="1"/>
          </p:cNvSpPr>
          <p:nvPr>
            <p:ph type="ctrTitle"/>
          </p:nvPr>
        </p:nvSpPr>
        <p:spPr/>
        <p:txBody>
          <a:bodyPr/>
          <a:lstStyle/>
          <a:p>
            <a:r>
              <a:rPr lang="en-US" dirty="0"/>
              <a:t>4pm</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632" name="Group 40"/>
          <p:cNvGraphicFramePr>
            <a:graphicFrameLocks noGrp="1"/>
          </p:cNvGraphicFramePr>
          <p:nvPr/>
        </p:nvGraphicFramePr>
        <p:xfrm>
          <a:off x="107950" y="44450"/>
          <a:ext cx="9001125" cy="6283389"/>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مرقس ( 8 : 10 ـ 21 )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وللوقتِ ركب السَّفينة مع تلاميذه وجاء إلى نواحي دَلمَانُوثا. فَخَرَجَ الفرِّيسيُّون وابتدأُوا يُباحثونه طالبين مِنهُ آيةً من السَّماء، ليجرِّبوه.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8:10-21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aussitôt montant dans la barque avec ses disciples, il vint dans la région de Dalmanoutha. 11 Les Pharisiens survinrent et se mirent à discuter avec lui; ils réclamaient de lui un signe venant du ciel, pour le mettre à l'épreuve.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8:10-21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immediately got into the boat with His disciples, and came to the region of Dalmanutha. 11 Then the Pharisees came out and began to dispute with Him, seeking from Him a sign from heaven, testing Him.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2633" name="Rectangle 41"/>
          <p:cNvSpPr>
            <a:spLocks noGrp="1" noChangeArrowheads="1"/>
          </p:cNvSpPr>
          <p:nvPr>
            <p:ph type="ctrTitle"/>
          </p:nvPr>
        </p:nvSpPr>
        <p:spPr/>
        <p:txBody>
          <a:bodyPr/>
          <a:lstStyle/>
          <a:p>
            <a:r>
              <a:rPr lang="en-US" dirty="0"/>
              <a:t>4m</a:t>
            </a: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40" name="Group 24"/>
          <p:cNvGraphicFramePr>
            <a:graphicFrameLocks noGrp="1"/>
          </p:cNvGraphicFramePr>
          <p:nvPr/>
        </p:nvGraphicFramePr>
        <p:xfrm>
          <a:off x="34925" y="0"/>
          <a:ext cx="9074150" cy="607275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فتنَهَّدَ برُوحِهِ وقال: " ما بال هذا الجيل يَطلُبُ آيةً؟ الحق أقول لكم: أنه لن يُعطَى هذا الجيل آية!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تركهم وركب السَّفينة أيضاً ومضى إلى العَبر.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Gémissant du fond de l'âme, il dit: "Qu'a cette génération à demander un signe? En vérité, je vous le dis, il ne sera pas donné de signe à cette génération. 13 Et les laissant là, il se rembarqua pour l'autre rive.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He sighed deeply in His spirit, and said, Why does this generation seek a sign? Assuredly, I say to you, no sign shall be given to this generation. 13 And He left them, and getting into the boat again, departed to the other side.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65" name="Group 25"/>
          <p:cNvGraphicFramePr>
            <a:graphicFrameLocks noGrp="1"/>
          </p:cNvGraphicFramePr>
          <p:nvPr/>
        </p:nvGraphicFramePr>
        <p:xfrm>
          <a:off x="34925" y="0"/>
          <a:ext cx="9074150" cy="62388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فنسوا أن يأخذوا خُبزاً ولم يَكُن مَعَهُمْ في السَّفينة سوى رغيف واحد. وأوصاهُم قائلاً: " انظروا وتَحرَّزوا من خَمير الفرِّيسيِّين وخمير هيرودس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disciples avaient oublié de prendre des pains et ils n'avaient qu'un pain avec eux dans la barque, 15 lorsqu'il leur fit cette recommandation: "Ouvrez l'œil et gardez-vous du levain des Pharisiens et du levain d'Hérode."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Now the disciples had forgotten to take bread, and they did not have more than one loaf with them in the boat. 15 Then He charged them, saying, Take heed, beware of the leaven of the Pharisees and the leaven of Herod.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88" name="Group 24"/>
          <p:cNvGraphicFramePr>
            <a:graphicFrameLocks noGrp="1"/>
          </p:cNvGraphicFramePr>
          <p:nvPr/>
        </p:nvGraphicFramePr>
        <p:xfrm>
          <a:off x="34925" y="115888"/>
          <a:ext cx="9074150" cy="615886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فكانوا يفكِّرون قائلين بعضهم لبعض: " إنه ليس عندهم خُبزٌ ". فعلِم يسوع وقال لهم: " ما بالكم تُفكِّرون أن ليس عندكم خُبزٌ؟ ألا تعلمون بَعْدُ ولا تفهمون؟ أحتَّى الآن قلوبكُم غليظة؟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eux de faire entre eux cette réflexion: qu'ils n'avaient pas de pains. 17 Lui, qui s'en aperçut, leur dit: "Pourquoi faire cette réflexion que vous n'avez pas de pains? Vous ne comprenez pas encore et vous ne saisissez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they reasoned among themselves, saying, It is because we have no bread. 17 But Jesus, being aware of it, said to them, Why do you reason because you have no bread? Do you not yet perceive nor understand? Is your heart still hardened?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6714" name="Group 26"/>
          <p:cNvGraphicFramePr>
            <a:graphicFrameLocks noGrp="1"/>
          </p:cNvGraphicFramePr>
          <p:nvPr/>
        </p:nvGraphicFramePr>
        <p:xfrm>
          <a:off x="34925" y="0"/>
          <a:ext cx="9074150" cy="648557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لكُم أعيُنٌ ولا تُبصرون، ولكُم آذانٌ ولا تَسمعون ولا تذكرون؟ حين كَسَّرْتُ الخمسة الأرغفة للخمسة الآلاف، كم قُفَّةً مملُوَّةً كِسراً رَفعتُم؟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قالوا له: " اثنتي عشر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Avez-vous donc l'esprit bouché, des yeux pour ne point voir et des oreilles pour ne point entendre? Et ne vous rappelez-vous pas, 19 quand j'ai rompu les cinq pains  pour les cinq mille hommes, combien de couffins pleins de morceaux vous avez ramassés? Ils lui répondirent: "Douze"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Having eyes, do you not see? And having ears, do you not hear? And do you not remember? 19 When I broke the five loaves for the five thousand, how many baskets full of fragments did you take up? They said to Him, Twelve.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7736" name="Group 24"/>
          <p:cNvGraphicFramePr>
            <a:graphicFrameLocks noGrp="1"/>
          </p:cNvGraphicFramePr>
          <p:nvPr/>
        </p:nvGraphicFramePr>
        <p:xfrm>
          <a:off x="107950" y="115888"/>
          <a:ext cx="9072563" cy="6027168"/>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وحين كَسَّرْتُ السَّبعة الأرغفة للأربعة الآلاف،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كم سلة مملوءة من الكِسر رفعتُم؟ " قالوا له: " سبعة ". فقال لهم: " كيف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 تفهمون ".</a:t>
                      </a:r>
                      <a:r>
                        <a:rPr kumimoji="0" lang="ar-EG" sz="3200" b="0" i="0" u="none" strike="noStrike" cap="none" normalizeH="0" baseline="0" dirty="0">
                          <a:ln>
                            <a:noFill/>
                          </a:ln>
                          <a:solidFill>
                            <a:schemeClr val="bg1"/>
                          </a:solidFill>
                          <a:effectLst/>
                          <a:latin typeface="Arial" charset="0"/>
                          <a:cs typeface="Arial" charset="0"/>
                        </a:rPr>
                        <a:t> </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Et quand j'ai rompu les sept pains pour les quatre mille hommes, combien de corbeilles pleines de morceaux avez-vous ramassées?" Et ils disent: "Sept". Alors il leur dit: "Ne comprenez-vous pas encore?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t>
                      </a: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Also, when I broke the seven for the four thousand, how many large baskets full of fragments did you take up? And they said, Seven. 21 So He said to them, How is it you do not understand?.</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933450"/>
          <a:ext cx="9144000" cy="5811774"/>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Purify us O Lord from the deception, of the leaven of the Sadducees,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we understand Your wonders,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we believe in Your lordship. </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طهرنا يا رب من المكر، الذي لخمير الصدوقيين، لأننا فهمنا عجائبك، وأمنا بربوبيتك.</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Matoubon `P=o=c `ebolqen pi`,rof@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`nte piatsemyr `nnicadokeoc@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je anka] `enek`svyri@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ouoh `annah] `etekmet=o=c.</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Purifiez-nous, ô Seigneur, de la tromperie,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Du levain des sadducéens,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car nous comprenons vos merveilles,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et nous croyons en Votre Seigneurie.</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78184" name="Text Box 46"/>
          <p:cNvSpPr txBox="1">
            <a:spLocks noChangeArrowheads="1"/>
          </p:cNvSpPr>
          <p:nvPr/>
        </p:nvSpPr>
        <p:spPr bwMode="auto">
          <a:xfrm>
            <a:off x="2438400" y="0"/>
            <a:ext cx="5491163" cy="862013"/>
          </a:xfrm>
          <a:prstGeom prst="rect">
            <a:avLst/>
          </a:prstGeom>
          <a:solidFill>
            <a:srgbClr val="AC2D14"/>
          </a:solidFill>
          <a:ln w="9525">
            <a:solidFill>
              <a:schemeClr val="bg1"/>
            </a:solidFill>
            <a:miter lim="800000"/>
            <a:headEnd/>
            <a:tailEnd/>
          </a:ln>
        </p:spPr>
        <p:txBody>
          <a:bodyPr>
            <a:spAutoFit/>
          </a:bodyPr>
          <a:lstStyle/>
          <a:p>
            <a:pPr algn="ctr" rtl="0"/>
            <a:r>
              <a:rPr lang="en-US" sz="2200" b="1" dirty="0">
                <a:solidFill>
                  <a:schemeClr val="bg1"/>
                </a:solidFill>
              </a:rPr>
              <a:t>Jonas Feast Morning Gospel Response</a:t>
            </a:r>
          </a:p>
          <a:p>
            <a:pPr algn="ctr"/>
            <a:r>
              <a:rPr lang="ar-EG" sz="2800" b="1" dirty="0">
                <a:solidFill>
                  <a:schemeClr val="bg1"/>
                </a:solidFill>
              </a:rPr>
              <a:t>مرد انجيل باكرفصح يونان</a:t>
            </a:r>
            <a:endParaRPr lang="en-US" sz="2400" b="1" dirty="0">
              <a:solidFill>
                <a:schemeClr val="bg1"/>
              </a:solidFill>
              <a:latin typeface="Times New Roman" pitchFamily="18" charset="0"/>
            </a:endParaRPr>
          </a:p>
        </p:txBody>
      </p:sp>
    </p:spTree>
  </p:cSld>
  <p:clrMapOvr>
    <a:masterClrMapping/>
  </p:clrMapOvr>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179208"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
        <p:nvSpPr>
          <p:cNvPr id="6" name="Text Box 29">
            <a:hlinkClick r:id="" action="ppaction://macro?name=backToIncense"/>
          </p:cNvPr>
          <p:cNvSpPr txBox="1">
            <a:spLocks noChangeArrowheads="1"/>
          </p:cNvSpPr>
          <p:nvPr/>
        </p:nvSpPr>
        <p:spPr bwMode="auto">
          <a:xfrm>
            <a:off x="7000892" y="6000768"/>
            <a:ext cx="2143108" cy="800219"/>
          </a:xfrm>
          <a:prstGeom prst="rect">
            <a:avLst/>
          </a:prstGeom>
          <a:solidFill>
            <a:srgbClr val="990033"/>
          </a:solidFill>
          <a:ln w="57150" cmpd="thinThick">
            <a:solidFill>
              <a:schemeClr val="bg1"/>
            </a:solidFill>
            <a:miter lim="800000"/>
            <a:headEnd/>
            <a:tailEnd/>
          </a:ln>
        </p:spPr>
        <p:txBody>
          <a:bodyPr wrap="square">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59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5559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559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559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007" name="Group 55"/>
          <p:cNvGraphicFramePr>
            <a:graphicFrameLocks noGrp="1"/>
          </p:cNvGraphicFramePr>
          <p:nvPr/>
        </p:nvGraphicFramePr>
        <p:xfrm>
          <a:off x="34925" y="44450"/>
          <a:ext cx="9074150" cy="62658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بولس الرسول إلى أهل </a:t>
                      </a:r>
                      <a:r>
                        <a:rPr kumimoji="0" lang="ar-EG" sz="4000" b="0" i="0" u="sng" strike="noStrike" cap="none" normalizeH="0" baseline="0">
                          <a:ln>
                            <a:noFill/>
                          </a:ln>
                          <a:solidFill>
                            <a:srgbClr val="FF9933"/>
                          </a:solidFill>
                          <a:effectLst/>
                          <a:latin typeface="Arial" charset="0"/>
                          <a:cs typeface="Arial" charset="0"/>
                        </a:rPr>
                        <a:t>رومية </a:t>
                      </a:r>
                      <a:r>
                        <a:rPr kumimoji="0" lang="ar-SA" sz="4000" b="0" i="0" u="sng" strike="noStrike" cap="none" normalizeH="0" baseline="0">
                          <a:ln>
                            <a:noFill/>
                          </a:ln>
                          <a:solidFill>
                            <a:srgbClr val="FF9933"/>
                          </a:solidFill>
                          <a:effectLst/>
                          <a:latin typeface="Arial" charset="0"/>
                          <a:cs typeface="Arial" charset="0"/>
                        </a:rPr>
                        <a:t> (</a:t>
                      </a:r>
                      <a:r>
                        <a:rPr kumimoji="0" lang="fr-FR" sz="4000" b="0" i="0" u="sng" strike="noStrike" cap="none" normalizeH="0" baseline="0">
                          <a:ln>
                            <a:noFill/>
                          </a:ln>
                          <a:solidFill>
                            <a:srgbClr val="FF9933"/>
                          </a:solidFill>
                          <a:effectLst/>
                          <a:latin typeface="Arial" charset="0"/>
                          <a:cs typeface="Arial" charset="0"/>
                        </a:rPr>
                        <a:t>10:4-18</a:t>
                      </a:r>
                      <a:r>
                        <a:rPr kumimoji="0" lang="ar-SA" sz="4000" b="0" i="0" u="sng" strike="noStrike" cap="none" normalizeH="0" baseline="0">
                          <a:ln>
                            <a:noFill/>
                          </a:ln>
                          <a:solidFill>
                            <a:srgbClr val="FF9933"/>
                          </a:solidFill>
                          <a:effectLst/>
                          <a:latin typeface="Arial" charset="0"/>
                          <a:cs typeface="Arial" charset="0"/>
                        </a:rPr>
                        <a:t>)</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غاية النَّاموس هى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المسيح للبرِّ لكلِّ مَن يؤمِن به. لأنَّ موسى كتب عن البرِّ الذي بالنَّاموس: " إنَّ الإنسان الذي يفعل البرِّ يحيا به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 Romains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Christ est la fin de la loi, en vue de la justice pour tout croyant. 5  En effet, Moïse écrit à propos de la justice qui vient de la loi L’homme qui la mettra en pratique vivra par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a:ln>
                            <a:noFill/>
                          </a:ln>
                          <a:solidFill>
                            <a:srgbClr val="FF9933"/>
                          </a:solidFill>
                          <a:effectLst/>
                          <a:latin typeface="Arial" charset="0"/>
                          <a:cs typeface="Times New Roman" pitchFamily="18" charset="0"/>
                        </a:rPr>
                        <a:t>Romans 10:4-18</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 The man who does those things shall live by them.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8008" name="Rectangle 56"/>
          <p:cNvSpPr>
            <a:spLocks noGrp="1" noChangeArrowheads="1"/>
          </p:cNvSpPr>
          <p:nvPr>
            <p:ph type="ctrTitle"/>
          </p:nvPr>
        </p:nvSpPr>
        <p:spPr/>
        <p:txBody>
          <a:bodyPr/>
          <a:lstStyle/>
          <a:p>
            <a:r>
              <a:rPr lang="en-US" dirty="0"/>
              <a:t>4p</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9001" name="Group 25"/>
          <p:cNvGraphicFramePr>
            <a:graphicFrameLocks noGrp="1"/>
          </p:cNvGraphicFramePr>
          <p:nvPr/>
        </p:nvGraphicFramePr>
        <p:xfrm>
          <a:off x="34925" y="44450"/>
          <a:ext cx="9145588" cy="61214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البرُّ الذي مِن الإيمان فيقول هكذا: " لا تقُل في قلبك مَن يَصعد إلى السَّماء؟ " أيْ ليُنزِلَ المسيح، أو " مَن يهبط إلى الهاوية؟ " أيْ ليُصعِدَ المسيح مِن بين الأموات. </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voici comment parle la justice qui vient de la foi : Ne dis pas en ton coeur : Qui montera au ciel ? C’est en faire descendre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ou : Qui descendra dans l’abîme ? C’est faire remonter Christ d’entre les morts.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(that is, to bring Christ down from above) 7 or,  `Who will descend into the abyss?'  (that is, to bring Christ up from the dead).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029" name="Group 29"/>
          <p:cNvGraphicFramePr>
            <a:graphicFrameLocks noGrp="1"/>
          </p:cNvGraphicFramePr>
          <p:nvPr/>
        </p:nvGraphicFramePr>
        <p:xfrm>
          <a:off x="34925" y="1158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 الكتاب: " إنَّ الكلِمة قريبةٌ منكَ، وهى في فمكَ وفي قلبكَ " أيْ كلمة الإيمان التي نُنادي بها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لأنَّكَ إن اعترفت بفمكَ أنَّ الربِّ هو يسوع، وآمنت بقلبكَ أنَّ اللَّـه قد أقامه من بين الأموات، فإنكَ تخلُص. </a:t>
                      </a:r>
                      <a:endParaRPr kumimoji="0" lang="en-US"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 La parole est près de toi, dans ta bouche et dans ton coeur. Or, c’est la parole de la foi, que nous prêchons. 9  Si tu confesses de ta bouche le Seigneur Jésus, et si tu crois dans ton coeur que Dieu l’a ressuscité d’entre les morts, tu seras sauvé.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55" name="Group 31"/>
          <p:cNvGraphicFramePr>
            <a:graphicFrameLocks noGrp="1"/>
          </p:cNvGraphicFramePr>
          <p:nvPr/>
        </p:nvGraphicFramePr>
        <p:xfrm>
          <a:off x="34925" y="44450"/>
          <a:ext cx="9145588" cy="659695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بالقلب يُؤمَنُ به للبرِّ، وبالفم يُعتَرف به للخلاص. لأنَّ الكتاب يقول: " كلُّ مَن يؤمِن به لا يُخزى ". لأنَّه لا فرق بين اليهوديِّ واليونانيِّ، إذ للجميع ربٌّ واحدٌ، غنيٌّ لكل مَن يدعوه. </a:t>
                      </a:r>
                      <a:endParaRPr kumimoji="0" lang="en-US"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en croyant du coeur on parvient à la justice, et en confessant de la bouche on parvient au salut, selon ce que dit l’Écriture :11  Quiconque croit en lui ne sera pas confus. 12  Il n’y a pas de différence, en effet, entre le Juif et le Grec : ils ont tous le même Seigneur, qui est riche pour tous ceux qui l’invoquent.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075" name="Group 27"/>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مَن يدعو بِاسم الربِّ يخلُص. ولكن كيفَ يَدعون بمَن لم يؤمنوا به؟ وكيف يؤمنون بمَن لم يسمَعوا به؟ وكيف يَسمعون بلا كارزٍ؟ </a:t>
                      </a:r>
                      <a:endParaRPr kumimoji="0" lang="en-US"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Car quiconque invoquera le nom du Seigneur sera sauvé. 14  Comment donc invoqueront–ils celui en qui ils n’ont pas cru ? Et comment croiront–ils en celui dont ils n’ont pas entendu parler ? Et comment entendront–ils parler de lui, sans prédicateurs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97" name="Group 25"/>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إن لم يُرسَـلُوا؟ كما هو مكتوبٌ: " ما أجمل أقدامَ المُبشِّرينَ بالخيرات! ". لكن ليس الجميع قد أطاعوا الإنجيل، لأنَّ إشعياءَ يقول: " ياربُّ مَن آمن بخَبرنا. ولِمَن استُعلِنَتْ ذراع الربِّ؟ "</a:t>
                      </a:r>
                      <a:endParaRPr kumimoji="0" lang="en-US"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y aura–t–il des prédicateurs, s’ils ne sont pas envoyés ? selon qu’il est écrit : Qu’ils sont beaux, Les pieds de ceux qui annoncent de bonnes nouvelles.16  Mais tous n’ont pas obéi à la bonne nouvelle. Aussi Ésaïe dit–il : Seigneur, qui a cru à ce que nous avons fait entendre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112" name="Group 16"/>
          <p:cNvGraphicFramePr>
            <a:graphicFrameLocks noGrp="1"/>
          </p:cNvGraphicFramePr>
          <p:nvPr/>
        </p:nvGraphicFramePr>
        <p:xfrm>
          <a:off x="34925" y="44450"/>
          <a:ext cx="9145588" cy="676910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الإيمان بالسمع، والسمع بكلمة المسيح. لكنَّني أقول: ألعلَّهم لم يسمعوا؟ وكيف ذلك! " وقد خرج صوتهم إلى الأرض كلها، وإلى أقاصي المسكونة بلغت أقوالُهم ".</a:t>
                      </a:r>
                      <a:endParaRPr kumimoji="0" lang="en-US"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ce qu’on entend, et ce qu’on entend vient de la parole du Christ.18  Mais je dis : N’ont–ils pas entendu ? Au contraire ! Leur voix est allée par toute la terre, Et leurs paroles jusqu’aux extrémités du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r>
                        <a:rPr kumimoji="0" lang="fr-FR" sz="2800" b="0" i="0" u="none" strike="noStrike" cap="none" normalizeH="0" baseline="0">
                          <a:ln>
                            <a:noFill/>
                          </a:ln>
                          <a:solidFill>
                            <a:schemeClr val="bg1"/>
                          </a:solidFill>
                          <a:effectLst/>
                          <a:latin typeface="Arial" charset="0"/>
                          <a:cs typeface="Arial" charset="0"/>
                        </a:rPr>
                        <a:t> </a:t>
                      </a:r>
                      <a:endParaRPr kumimoji="0" lang="en-GB"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81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92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692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692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291" name="Group 27"/>
          <p:cNvGraphicFramePr>
            <a:graphicFrameLocks noGrp="1"/>
          </p:cNvGraphicFramePr>
          <p:nvPr/>
        </p:nvGraphicFramePr>
        <p:xfrm>
          <a:off x="-36513" y="-26988"/>
          <a:ext cx="9145588" cy="6849237"/>
        </p:xfrm>
        <a:graphic>
          <a:graphicData uri="http://schemas.openxmlformats.org/drawingml/2006/table">
            <a:tbl>
              <a:tblPr rtl="1"/>
              <a:tblGrid>
                <a:gridCol w="4681537">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24479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الأولى(</a:t>
                      </a:r>
                      <a:r>
                        <a:rPr kumimoji="0" lang="en-US" sz="2800" b="0" i="0" u="sng" strike="noStrike" cap="none" normalizeH="0" baseline="0">
                          <a:ln>
                            <a:noFill/>
                          </a:ln>
                          <a:solidFill>
                            <a:srgbClr val="FF9933"/>
                          </a:solidFill>
                          <a:effectLst/>
                          <a:latin typeface="Arial" charset="0"/>
                          <a:cs typeface="Times New Roman" pitchFamily="18" charset="0"/>
                        </a:rPr>
                        <a:t>3:17-22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خيرٌ لكم أن تتألموا وأنتم صانعونَ خيراً، إن شاءت إرادة اللَّـه، مِن أن تتألموا وأنتم صانعونَ شراً. لأنَّ المسيح أيضاً قد مات مرَّةً واحدةً من أجل الخطية عنَّا، البارُّ من أجل الأثمةِ، لكي يُقَرِّبَنَا إلى اللَّهِ، مُماتاً في الجسد ولكن مُحْيىً في الرُّوح،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Pierre 3:17-22</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mieux vaut souffrir en faisant le bien, si telle était la volonté de Dieu, qu'en faisant le mal. 18 Le Christ lui-même est mort une fois pour les péchés, juste pour les injustes, afin de nous mener à Dieu. Mis à mort selon la chair, il a été vivifié selon l'esprit.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Peter 3:17-22</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it is better, if it is the will of God, to suffer for doing good than for doing evil. 18 For Christ also suffered once for sins, the just for the unjust, that He might bring us to God, being put to death in the flesh but made alive by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1292" name="Rectangle 28"/>
          <p:cNvSpPr>
            <a:spLocks noGrp="1" noChangeArrowheads="1"/>
          </p:cNvSpPr>
          <p:nvPr>
            <p:ph type="ctrTitle"/>
          </p:nvPr>
        </p:nvSpPr>
        <p:spPr/>
        <p:txBody>
          <a:bodyPr/>
          <a:lstStyle/>
          <a:p>
            <a:r>
              <a:rPr lang="en-US" dirty="0"/>
              <a:t>4c</a:t>
            </a: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311" name="Group 23"/>
          <p:cNvGraphicFramePr>
            <a:graphicFrameLocks noGrp="1"/>
          </p:cNvGraphicFramePr>
          <p:nvPr/>
        </p:nvGraphicFramePr>
        <p:xfrm>
          <a:off x="34925" y="44450"/>
          <a:ext cx="9145588" cy="651414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أيضاً ذهب فبشَّر الأرواح التي في السِّجن، التي عصتْ قديماً، حين كانت أَناةُ اللَّهِ تنتظرُ في أيَّام نوح، الذي صنع فُلكاً وفيه خَلَصَ قليلون من الماء، </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C'est en lui qu'il s'en alla même prêcher aux esprits en prison, 20 à ceux qui jadis avaient refusé de croire lorsque temporisait la longanimité de Dieu, aux jours où Noé  construisait l'Arche, dans laquelle un petit nombre, en tout huit personnes, furent sauvées par l'eau.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by whom also He went and preached to the spirits in prison, 20 who formerly were disobedient, when once the Divine longsuffering waited in the days of Noah, while the ark was being prepared, in which a few, that is, eight souls, were saved through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3336" name="Group 24"/>
          <p:cNvGraphicFramePr>
            <a:graphicFrameLocks noGrp="1"/>
          </p:cNvGraphicFramePr>
          <p:nvPr/>
        </p:nvGraphicFramePr>
        <p:xfrm>
          <a:off x="34925" y="44450"/>
          <a:ext cx="9145588"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 ثماني أنفُسٍ. فهكذا أنتم أيضاً الآن يُخلِّصكم بمثال المعموديَّة. لا ‘إزالةُ وسخ الجسدِ، بل سؤال ضمير صالح عن اللَّهِ، بقيامة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 qui y correspond, c'est le baptême  qui vous sauve à présent et qui n'est pas l'enlèvement d'une souillure charnelle, mais l'engagement à Dieu d'une bonne conscience par la Résurrection de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 is also an antitype which now saves us--baptism (not the removal of the filth of the flesh, but the answer of a good conscience toward God), through the resurrection of Jesus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55" name="Group 19"/>
          <p:cNvGraphicFramePr>
            <a:graphicFrameLocks noGrp="1"/>
          </p:cNvGraphicFramePr>
          <p:nvPr/>
        </p:nvGraphicFramePr>
        <p:xfrm>
          <a:off x="34925" y="44450"/>
          <a:ext cx="9145588" cy="59749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هو عن يمين اللَّهِ، إذ قد صعد إلى السَّماء، وملائكةٌ وسلاطينُ وقوَّاتٌ مُخْضَعَةٌ 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passé au ciel, est à la droite de Dieu, après s'être soumis aux Anges, les Dominations et les Puissances.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has gone into heaven and is at the right hand of God, angels and authorities and powers having been made subject to Him.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74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6"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8434"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5784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784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784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517" name="Group 37"/>
          <p:cNvGraphicFramePr>
            <a:graphicFrameLocks noGrp="1"/>
          </p:cNvGraphicFramePr>
          <p:nvPr/>
        </p:nvGraphicFramePr>
        <p:xfrm>
          <a:off x="34925" y="44450"/>
          <a:ext cx="9109075" cy="6847226"/>
        </p:xfrm>
        <a:graphic>
          <a:graphicData uri="http://schemas.openxmlformats.org/drawingml/2006/table">
            <a:tbl>
              <a:tblPr rtl="1"/>
              <a:tblGrid>
                <a:gridCol w="4160038">
                  <a:extLst>
                    <a:ext uri="{9D8B030D-6E8A-4147-A177-3AD203B41FA5}">
                      <a16:colId xmlns:a16="http://schemas.microsoft.com/office/drawing/2014/main" val="20000"/>
                    </a:ext>
                  </a:extLst>
                </a:gridCol>
                <a:gridCol w="4949037">
                  <a:extLst>
                    <a:ext uri="{9D8B030D-6E8A-4147-A177-3AD203B41FA5}">
                      <a16:colId xmlns:a16="http://schemas.microsoft.com/office/drawing/2014/main" val="20001"/>
                    </a:ext>
                  </a:extLst>
                </a:gridCol>
              </a:tblGrid>
              <a:tr h="1901804">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2800" b="0" i="0" u="sng" strike="noStrike" cap="none" normalizeH="0" baseline="0" dirty="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dirty="0">
                          <a:ln>
                            <a:noFill/>
                          </a:ln>
                          <a:solidFill>
                            <a:srgbClr val="FF9933"/>
                          </a:solidFill>
                          <a:effectLst/>
                          <a:latin typeface="Arial" charset="0"/>
                          <a:cs typeface="Arial" charset="0"/>
                        </a:rPr>
                        <a:t> </a:t>
                      </a:r>
                      <a:r>
                        <a:rPr kumimoji="0" lang="ar-SA" sz="2800" b="0" i="0" u="sng" strike="noStrike" cap="none" normalizeH="0" baseline="0" dirty="0">
                          <a:ln>
                            <a:noFill/>
                          </a:ln>
                          <a:solidFill>
                            <a:srgbClr val="FF9933"/>
                          </a:solidFill>
                          <a:effectLst/>
                          <a:latin typeface="Arial" charset="0"/>
                          <a:cs typeface="Arial" charset="0"/>
                        </a:rPr>
                        <a:t>(</a:t>
                      </a:r>
                      <a:r>
                        <a:rPr kumimoji="0" lang="en-US" sz="2800" b="0" i="0" u="sng" strike="noStrike" cap="none" normalizeH="0" baseline="0" dirty="0">
                          <a:ln>
                            <a:noFill/>
                          </a:ln>
                          <a:solidFill>
                            <a:srgbClr val="FF9933"/>
                          </a:solidFill>
                          <a:effectLst/>
                          <a:latin typeface="Arial" charset="0"/>
                          <a:cs typeface="Times New Roman" pitchFamily="18" charset="0"/>
                        </a:rPr>
                        <a:t>3:22-26</a:t>
                      </a:r>
                      <a:r>
                        <a:rPr kumimoji="0" lang="ar-SA" sz="2800" b="0" i="0" u="sng" strike="noStrike" cap="none" normalizeH="0" baseline="0" dirty="0">
                          <a:ln>
                            <a:noFill/>
                          </a:ln>
                          <a:solidFill>
                            <a:srgbClr val="FF9933"/>
                          </a:solidFill>
                          <a:effectLst/>
                          <a:latin typeface="Arial" charset="0"/>
                          <a:cs typeface="Arial" charset="0"/>
                        </a:rPr>
                        <a:t>)</a:t>
                      </a:r>
                      <a:endParaRPr kumimoji="0" lang="en-US" sz="28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وذلك أن موسى قد قال: سيُقيم لكُم الرَّبُّ الإله نبياً مثلي من بين إخوتكُم. فله تَسمعون في كل ما يُكلِّمُكُم به. ويكون أنَّ كل نفسٍ لا تَسمَعُ لذلك النَّبيِّ تُقطَع تلك النفس من شعبها.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1746">
                <a:tc>
                  <a:txBody>
                    <a:bodyPr/>
                    <a:lstStyle/>
                    <a:p>
                      <a:pPr marL="0" marR="0" lvl="0" indent="0" algn="l" defTabSz="914400" rtl="0" eaLnBrk="1" fontAlgn="base" latinLnBrk="0" hangingPunct="1">
                        <a:lnSpc>
                          <a:spcPts val="3100"/>
                        </a:lnSpc>
                        <a:spcBef>
                          <a:spcPts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3:22-26</a:t>
                      </a:r>
                    </a:p>
                    <a:p>
                      <a:pPr marL="0" marR="0" lvl="0" indent="0" algn="l" defTabSz="914400" rtl="0" eaLnBrk="1" fontAlgn="base" latinLnBrk="0" hangingPunct="1">
                        <a:lnSpc>
                          <a:spcPts val="3100"/>
                        </a:lnSpc>
                        <a:spcBef>
                          <a:spcPts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Moïse, d'abord, a dit: Le Seigneur Dieu vous suscitera d'entre vos frères un prophète semblable à moi; vous l'écouterez en tout ce qu'il vous dira. Quiconque n'écoutera pas ce prophète sera exterminé du sein du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ts val="3100"/>
                        </a:lnSpc>
                        <a:spcBef>
                          <a:spcPts val="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Acts 3:22-26</a:t>
                      </a:r>
                    </a:p>
                    <a:p>
                      <a:pPr marL="0" marR="0" lvl="0" indent="0" algn="l" defTabSz="914400" rtl="0" eaLnBrk="1" fontAlgn="base" latinLnBrk="0" hangingPunct="1">
                        <a:lnSpc>
                          <a:spcPts val="31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22 For Moses truly said to the fathers, `The Lord your God will raise up for you a Prophet like me from your brethren. Him you shall hear in all things, whatever He says to you. 23 `And it shall be that every soul who will not hear that Prophet shall be utterly destroyed from among the people.'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0518" name="Rectangle 38"/>
          <p:cNvSpPr>
            <a:spLocks noGrp="1" noChangeArrowheads="1"/>
          </p:cNvSpPr>
          <p:nvPr>
            <p:ph type="ctrTitle"/>
          </p:nvPr>
        </p:nvSpPr>
        <p:spPr/>
        <p:txBody>
          <a:bodyPr/>
          <a:lstStyle/>
          <a:p>
            <a:r>
              <a:rPr lang="en-US" dirty="0"/>
              <a:t>4a</a:t>
            </a: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31" name="Group 27"/>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وجميع الأنبياء منذ صموئيل فما بَعْدَهُ، قد تكَلَّمُوا، وبشَّروا عن هذه الأيَّام. فأنتم أبناءُ الأنبياءِ، والميثاق الذي عاهد اللَّـه به آباءَنَا قائلاً لإبراهيم: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Tous les prophètes, ensuite, qui ont parlé, depuis Samuel et ses successeurs, ont pareillement annoncé ces jours-ci. 25 Vous êtes, vous, les fils des prophètes et de l'alliance  que  Dieu  a	 conclue avec nos pères quand il a dit à Abraham: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Yes, and all the prophets, from Samuel and those who follow, as many as have spoken, have also foretold these days. 25 You are sons of the prophets, and of the covenant which God made with our fathers, saying to Abraham,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42" name="Group 14"/>
          <p:cNvGraphicFramePr>
            <a:graphicFrameLocks noGrp="1"/>
          </p:cNvGraphicFramePr>
          <p:nvPr/>
        </p:nvGraphicFramePr>
        <p:xfrm>
          <a:off x="107950" y="115888"/>
          <a:ext cx="9072563" cy="59070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وبنسلك تتبارَكُ جميع قبائل الأرض. فإليكم أولاً، إذ أقام اللَّـه فتاهُ، وأرسله ليباركُكُم بأن يرد كل واحد منكم عن شُرُورهِ.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en ta postérité seront bénies toutes les familles de la terre. 26 C'est pour vous d'abord que Dieu a ressuscité son serviteur et l'a envoyé vous bénir en détournant chacun de vous de ses perversités.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in your seed all the families of the earth shall be blessed.' 26 To you first, God, having raised up His Servant Jesus, sent Him to bless you, in turning away every one of you from your iniquities.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66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765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86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713" name="Group 17"/>
          <p:cNvGraphicFramePr>
            <a:graphicFrameLocks noGrp="1"/>
          </p:cNvGraphicFramePr>
          <p:nvPr/>
        </p:nvGraphicFramePr>
        <p:xfrm>
          <a:off x="34925" y="-26988"/>
          <a:ext cx="9074150" cy="67691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200" b="0" i="0" u="sng" strike="noStrike" cap="none" normalizeH="0" baseline="0" dirty="0">
                          <a:ln>
                            <a:noFill/>
                          </a:ln>
                          <a:solidFill>
                            <a:srgbClr val="FF9933"/>
                          </a:solidFill>
                          <a:effectLst/>
                          <a:latin typeface="Arial" charset="0"/>
                          <a:cs typeface="Times New Roman" pitchFamily="18" charset="0"/>
                        </a:rPr>
                        <a:t>118:5, 18</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في ضيقَتي صَرَخْتُ إلى الربِّ. فاسْتَجابَ لي وأخرَجَني إلى السّعةِ. إنَّ أدباً أَدَّبَنِي الربُّ، وإلى المَوتِ لم يُسْلِمنِي.</a:t>
                      </a:r>
                      <a:r>
                        <a:rPr kumimoji="0" lang="ar-SA" sz="3600" b="0" i="0" u="none" strike="noStrike" cap="none" normalizeH="0" baseline="0" dirty="0">
                          <a:ln>
                            <a:noFill/>
                          </a:ln>
                          <a:solidFill>
                            <a:schemeClr val="bg1"/>
                          </a:solidFill>
                          <a:effectLst/>
                          <a:latin typeface="Arial" charset="0"/>
                          <a:cs typeface="Arial" charset="0"/>
                        </a:rPr>
                        <a:t>  هللويا.</a:t>
                      </a:r>
                      <a:endParaRPr kumimoji="0" lang="en-CA" sz="36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118:5,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Quand j'étais assiégé, j'ai appelé le Seigneur: le Seigneur m'a répondu en me mettant au large.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Certes, le Seigneur m'a corrigé, mais il ne m'a pas livré à la mort,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118:5,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I called on the Lord in distress; The Lord answered me and set me in a broad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has chastened me severely, But He has not given me over to death.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9714" name="Rectangle 18"/>
          <p:cNvSpPr>
            <a:spLocks noGrp="1" noChangeArrowheads="1"/>
          </p:cNvSpPr>
          <p:nvPr>
            <p:ph type="ctrTitle"/>
          </p:nvPr>
        </p:nvSpPr>
        <p:spPr/>
        <p:txBody>
          <a:bodyPr/>
          <a:lstStyle/>
          <a:p>
            <a:r>
              <a:rPr lang="en-US" dirty="0"/>
              <a:t>4pg</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59" name="Group 39"/>
          <p:cNvGraphicFramePr>
            <a:graphicFrameLocks noGrp="1"/>
          </p:cNvGraphicFramePr>
          <p:nvPr/>
        </p:nvGraphicFramePr>
        <p:xfrm>
          <a:off x="-36513" y="44450"/>
          <a:ext cx="9217026" cy="6328474"/>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 يوحنا </a:t>
                      </a:r>
                      <a:r>
                        <a:rPr kumimoji="0" lang="ar-EG" sz="2800" b="0" i="0" u="sng" strike="noStrike" cap="none" normalizeH="0" baseline="0">
                          <a:ln>
                            <a:noFill/>
                          </a:ln>
                          <a:solidFill>
                            <a:srgbClr val="FF9933"/>
                          </a:solidFill>
                          <a:effectLst/>
                          <a:latin typeface="Arial" charset="0"/>
                          <a:cs typeface="Arial" charset="0"/>
                        </a:rPr>
                        <a:t>( 2 : 12</a:t>
                      </a:r>
                      <a:r>
                        <a:rPr kumimoji="0" lang="ar-SA" sz="2800" b="0" i="0" u="sng" strike="noStrike" cap="none" normalizeH="0" baseline="0">
                          <a:ln>
                            <a:noFill/>
                          </a:ln>
                          <a:solidFill>
                            <a:srgbClr val="FF9933"/>
                          </a:solidFill>
                          <a:effectLst/>
                          <a:latin typeface="Arial" charset="0"/>
                          <a:cs typeface="Arial" charset="0"/>
                        </a:rPr>
                        <a:t> ـ 25 )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نزل إلى كفر ناحُوم، هو وأُمُّهُ وإخوتُهُ وتلاميذُهُ، وأقام هُناك أيَّاماً ليست بكثيرةً. وكان فِصحُ اليَهُود قد قَرُبَ، فَصَعِدَ يَسُوع إلى أُورشليم،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2:12-25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Après quoi, ils descendit à Capharnaüm avec sa mère et les frères, mais ils n'y demeurèrent que quelques jours. 13 La Pâque des Juifs approchait. Jésus monta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2:12-25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After this He went down to Capernaum, He, His mother, His brothers, and His disciples; and they did not stay there many days. 13 Now the Passover of the Jews was at hand, and Jesus went 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0760" name="Rectangle 40"/>
          <p:cNvSpPr>
            <a:spLocks noGrp="1" noChangeArrowheads="1"/>
          </p:cNvSpPr>
          <p:nvPr>
            <p:ph type="ctrTitle"/>
          </p:nvPr>
        </p:nvSpPr>
        <p:spPr/>
        <p:txBody>
          <a:bodyPr/>
          <a:lstStyle/>
          <a:p>
            <a:r>
              <a:rPr lang="en-US" dirty="0"/>
              <a:t>4g</a:t>
            </a: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70" name="Group 26"/>
          <p:cNvGraphicFramePr>
            <a:graphicFrameLocks noGrp="1"/>
          </p:cNvGraphicFramePr>
          <p:nvPr/>
        </p:nvGraphicFramePr>
        <p:xfrm>
          <a:off x="34925" y="44450"/>
          <a:ext cx="9145588" cy="679640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فوَجَدَ في الهيكل باعة البقر والغنم والحمام، والصيارف جُلُوساً. فَصَنَعَ سوطاً من حِبَال وأخرج الجميع من الهيكل، والغنم والبقر، ونثر دراهِمَ الصَّيارفة وقَلَّبَ موائِدَهُم.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trouva dans le Temple les marchands de bœufs, de brebis et de pigeons et les changeurs assis à leurs comptoirs. 15 Se faisant un fouet de cordes, il les chassa tous du Temple, avec leurs brebis et leurs bœufs; il dispersa la monnaie des changeurs, renversa leurs tables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He found in the temple those who sold oxen and sheep and doves, and the moneychangers doing business. 15 When He had made a whip of cords, He drove them all out of the temple, with the sheep and the oxen, and poured out the changers' money and overturned the tables.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799" name="Group 31"/>
          <p:cNvGraphicFramePr>
            <a:graphicFrameLocks noGrp="1"/>
          </p:cNvGraphicFramePr>
          <p:nvPr/>
        </p:nvGraphicFramePr>
        <p:xfrm>
          <a:off x="34925" y="44450"/>
          <a:ext cx="9074150" cy="68427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لباعة الحمام: " ارفَعُوا هذه من هَهُنا! ولا تجعلُوا بيت أبي بيت تجارةٍ! ". فتذكَّر تلاميذُهُ أنَّه مكتوبٌ: " غيرةُ بيتِكَ أكلتني ". فأجاب اليهود وقالوا له: " أيَّةَ آيَةٍ تُرِينا حتَّى تفعل هذا؟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dit aux vendeurs de pigeons: "Ôtez cela d'ici. Ne faites plus de la maison de mon Père une maison de commerce." Un mot de l'Écriture revint à la mémoire de ses disciples: "Le zèle pour ta maison me dévorera".18 Alors les Juifs intervinrent et lui dirent: "Quel signe nous montres-tu pour agir ainsi?"</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He said to those who sold doves, Take these things away! Do not make My Father's house a house of merchandise! 17 Then His disciples remembered that it was written, Zeal for Your house has eaten Me up. 18 So the Jews answered and said to Him, What sign do You show to us, since You do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1078" name="Group 22"/>
          <p:cNvGraphicFramePr>
            <a:graphicFrameLocks noGrp="1"/>
          </p:cNvGraphicFramePr>
          <p:nvPr/>
        </p:nvGraphicFramePr>
        <p:xfrm>
          <a:off x="34925" y="44450"/>
          <a:ext cx="9074150" cy="6526467"/>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يسوع وقال لهُم: " انقُضوا هذا الهيكل، وفي ثلاثةِ أيَّام أُقيمُهُ " فقال له اليهود: " في ستٍّ وأربعينَ سنةً بُنيَ هذا الهيكل، أفتقيمه أنت في ثلاثة أيام؟ " وأمَّا هو فكان يقول عن هيكل جسده.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Jésus leur répondit: "Détruisez ce sanctuaire; en trois jours je le relèverai. 20  Les Juifs lui répliquèrent: "Il a fallu quarante-six ans pour bâtir ce sanctuaire et toi, tu le relèveras en trois jours?"  Mais lui parlait du sanctuaire de son corps.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Jesus answered and said to them, Destroy this temple, and in three days I will raise it up. 20 Then the Jews said, It has taken forty-six years to build this temple, and will You raise it up in three days? 21 But He was speaking of the temple of His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2112" name="Group 32"/>
          <p:cNvGraphicFramePr>
            <a:graphicFrameLocks noGrp="1"/>
          </p:cNvGraphicFramePr>
          <p:nvPr/>
        </p:nvGraphicFramePr>
        <p:xfrm>
          <a:off x="34925" y="44450"/>
          <a:ext cx="9074150" cy="6014403"/>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قام من الأموات، تَذَكَّر تلاميذُهُ أنَّه قال هذا، فآمَنُوا بالكتاب وبالكلام الذي قالَهُ يسوع. وإذ كان بأورشليم في عيد الفِصح،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Aussi, quand Jésus ressuscita d'entre les morts, ses disciples, se rappelant qu'il avait tenu ce propos, crurent-ils à l'Écriture et à la parole qu'il avait dite. 23 Durant le séjour qu'il fit à Jérusalem pour la Pâque, </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when He had risen from the dead, His disciples remembered that He had said this to them; and they believed the Scripture and the word which Jesus had said. 23 Now when He was in Jerusalem at the Passover, during the feast,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817" name="Group 25"/>
          <p:cNvGraphicFramePr>
            <a:graphicFrameLocks noGrp="1"/>
          </p:cNvGraphicFramePr>
          <p:nvPr/>
        </p:nvGraphicFramePr>
        <p:xfrm>
          <a:off x="34925" y="44450"/>
          <a:ext cx="9074150" cy="653313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 كثيرون بِاسمِهِ، حين شاهدوا الآياتِ التي كان يصنعها. أمَّا يسوع نفسه فلم يكن يأمَنْهُم، لأنَّه كان عارِفاً بكل أحدٍ. ولم يكُن مُحتاجاً أن يشهد له أحدٌ عن إنسان، لأنه كان يعلَم ما في الإنسان.</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beaucoup crurent en son nom, à la vue des signes qu'il accomplissait. Mais Jésus ne se fiait pas à eux, parce qu'il les connaissait tous, et qu'il n'avait besoin d'être renseigné sur personne: lui savait ce qu'il y a dans l'homme.</a:t>
                      </a:r>
                      <a:endParaRPr kumimoji="0" lang="ar-EG" sz="2000" b="1"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many believed in His name when they saw the signs which He did. 24 But Jesus did not commit Himself to them, because He knew all men, 25 and had no need that anyone should testify of man, for He knew what was in 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7232"/>
          <a:ext cx="9144000" cy="6022848"/>
        </p:xfrm>
        <a:graphic>
          <a:graphicData uri="http://schemas.openxmlformats.org/drawingml/2006/table">
            <a:tbl>
              <a:tblPr/>
              <a:tblGrid>
                <a:gridCol w="5572132">
                  <a:extLst>
                    <a:ext uri="{9D8B030D-6E8A-4147-A177-3AD203B41FA5}">
                      <a16:colId xmlns:a16="http://schemas.microsoft.com/office/drawing/2014/main" val="20000"/>
                    </a:ext>
                  </a:extLst>
                </a:gridCol>
                <a:gridCol w="3571868">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O our Lord Jesus Christ,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make in us a sanctuary,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Your Holy Spirit, </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ever-glorifying You.</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يا ربنا يسوع المسيح،</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إجعل لك فينا هيكلاً،</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لروحك القدوس، </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يعطيك تمجيداً.</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824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Je pen=o=c I=y=c P=,=c@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ma;amio nak `n`qryi `nqyten@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`nouervei `nte Pek`pneuma =e=;=u@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pt-BR" sz="3400" b="0" i="0" u="none" strike="noStrike" cap="none" normalizeH="0" baseline="0" dirty="0">
                          <a:ln>
                            <a:noFill/>
                          </a:ln>
                          <a:solidFill>
                            <a:srgbClr val="FFFF00"/>
                          </a:solidFill>
                          <a:effectLst/>
                          <a:latin typeface="CS New Athanasius" pitchFamily="34" charset="0"/>
                          <a:cs typeface="Arial" charset="0"/>
                        </a:rPr>
                        <a:t>eu]doxologia nak.</a:t>
                      </a:r>
                      <a:endParaRPr kumimoji="0" lang="en-US" sz="3400" b="0" i="0" u="none" strike="noStrike" cap="none" normalizeH="0" baseline="0" dirty="0">
                        <a:ln>
                          <a:noFill/>
                        </a:ln>
                        <a:solidFill>
                          <a:srgbClr val="FFFF00"/>
                        </a:solidFill>
                        <a:effectLst/>
                        <a:latin typeface="CS New Athanasius" pitchFamily="34" charset="0"/>
                        <a:cs typeface="Arial" charset="0"/>
                      </a:endParaRP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O Seigneur Jésus-Christ,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fais en nous un sanctuaire,</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pour </a:t>
                      </a:r>
                      <a:r>
                        <a:rPr kumimoji="0" lang="fr-CA" sz="2600" b="0" i="0" u="none" strike="noStrike" cap="none" normalizeH="0" baseline="0" dirty="0">
                          <a:ln>
                            <a:noFill/>
                          </a:ln>
                          <a:solidFill>
                            <a:schemeClr val="bg1"/>
                          </a:solidFill>
                          <a:effectLst/>
                          <a:latin typeface="Arial" charset="0"/>
                          <a:cs typeface="Arial" charset="0"/>
                        </a:rPr>
                        <a:t>Ton</a:t>
                      </a:r>
                      <a:r>
                        <a:rPr kumimoji="0" lang="fr-FR" sz="2600" b="0" i="0" u="none" strike="noStrike" cap="none" normalizeH="0" baseline="0" dirty="0">
                          <a:ln>
                            <a:noFill/>
                          </a:ln>
                          <a:solidFill>
                            <a:schemeClr val="bg1"/>
                          </a:solidFill>
                          <a:effectLst/>
                          <a:latin typeface="Arial" charset="0"/>
                          <a:cs typeface="Arial" charset="0"/>
                        </a:rPr>
                        <a:t> Saint-Esprit,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Te glorifiant sans cesse.</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209928" name="Text Box 46"/>
          <p:cNvSpPr txBox="1">
            <a:spLocks noChangeArrowheads="1"/>
          </p:cNvSpPr>
          <p:nvPr/>
        </p:nvSpPr>
        <p:spPr bwMode="auto">
          <a:xfrm>
            <a:off x="2000232" y="0"/>
            <a:ext cx="5776938" cy="861774"/>
          </a:xfrm>
          <a:prstGeom prst="rect">
            <a:avLst/>
          </a:prstGeom>
          <a:solidFill>
            <a:srgbClr val="AC2D14"/>
          </a:solidFill>
          <a:ln w="9525">
            <a:solidFill>
              <a:schemeClr val="bg1"/>
            </a:solidFill>
            <a:miter lim="800000"/>
            <a:headEnd/>
            <a:tailEnd/>
          </a:ln>
        </p:spPr>
        <p:txBody>
          <a:bodyPr wrap="square">
            <a:spAutoFit/>
          </a:bodyPr>
          <a:lstStyle/>
          <a:p>
            <a:pPr algn="ctr" rtl="0"/>
            <a:r>
              <a:rPr lang="en-US" sz="2200" b="1" dirty="0">
                <a:solidFill>
                  <a:schemeClr val="bg1"/>
                </a:solidFill>
              </a:rPr>
              <a:t>Jonah’s Feast Liturgy Gospel Response</a:t>
            </a:r>
          </a:p>
          <a:p>
            <a:pPr algn="ctr" rtl="0"/>
            <a:r>
              <a:rPr lang="ar-EG" sz="2800" b="1" dirty="0">
                <a:solidFill>
                  <a:schemeClr val="bg1"/>
                </a:solidFill>
              </a:rPr>
              <a:t>مرد انجيل قداس فصح يونان</a:t>
            </a:r>
            <a:endParaRPr lang="en-US" sz="2400" b="1" dirty="0">
              <a:solidFill>
                <a:schemeClr val="bg1"/>
              </a:solidFill>
              <a:latin typeface="Times New Roman" pitchFamily="18" charset="0"/>
            </a:endParaRPr>
          </a:p>
        </p:txBody>
      </p:sp>
    </p:spTree>
  </p:cSld>
  <p:clrMapOvr>
    <a:masterClrMapping/>
  </p:clrMapOvr>
  <p:transition/>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Footer Placeholder 2"/>
          <p:cNvSpPr>
            <a:spLocks noGrp="1"/>
          </p:cNvSpPr>
          <p:nvPr>
            <p:ph type="ftr" sz="quarter" idx="10"/>
          </p:nvPr>
        </p:nvSpPr>
        <p:spPr>
          <a:noFill/>
        </p:spPr>
        <p:txBody>
          <a:bodyPr/>
          <a:lstStyle/>
          <a:p>
            <a:r>
              <a:rPr lang="en-US"/>
              <a:t>			</a:t>
            </a:r>
          </a:p>
        </p:txBody>
      </p:sp>
      <p:graphicFrame>
        <p:nvGraphicFramePr>
          <p:cNvPr id="11449392" name="Group 48"/>
          <p:cNvGraphicFramePr>
            <a:graphicFrameLocks noGrp="1"/>
          </p:cNvGraphicFramePr>
          <p:nvPr>
            <p:ph/>
          </p:nvPr>
        </p:nvGraphicFramePr>
        <p:xfrm>
          <a:off x="0" y="854075"/>
          <a:ext cx="9144000" cy="5925312"/>
        </p:xfrm>
        <a:graphic>
          <a:graphicData uri="http://schemas.openxmlformats.org/drawingml/2006/table">
            <a:tbl>
              <a:tblPr/>
              <a:tblGrid>
                <a:gridCol w="5840413">
                  <a:extLst>
                    <a:ext uri="{9D8B030D-6E8A-4147-A177-3AD203B41FA5}">
                      <a16:colId xmlns:a16="http://schemas.microsoft.com/office/drawing/2014/main" val="20000"/>
                    </a:ext>
                  </a:extLst>
                </a:gridCol>
                <a:gridCol w="3303587">
                  <a:extLst>
                    <a:ext uri="{9D8B030D-6E8A-4147-A177-3AD203B41FA5}">
                      <a16:colId xmlns:a16="http://schemas.microsoft.com/office/drawing/2014/main" val="20001"/>
                    </a:ext>
                  </a:extLst>
                </a:gridCol>
              </a:tblGrid>
              <a:tr h="17335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For blessed is the Father and the Son:</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and the Holy Spirit:</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the Perfect Trinity:</a:t>
                      </a:r>
                    </a:p>
                    <a:p>
                      <a:pPr marL="0" marR="0" lvl="0" indent="0" algn="l" defTabSz="914400" rtl="0" eaLnBrk="1" fontAlgn="base" latinLnBrk="0" hangingPunct="1">
                        <a:lnSpc>
                          <a:spcPct val="8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We worship Him and glorify Him.</a:t>
                      </a: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لأنه مبارك الآب والآبن</a:t>
                      </a:r>
                      <a:r>
                        <a:rPr kumimoji="0" lang="fr-C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والروح القدس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الثالوث الكامل </a:t>
                      </a:r>
                      <a:endParaRPr kumimoji="0" lang="fr-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8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نسجد له و نمجد ه .</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900238">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Je </a:t>
                      </a:r>
                      <a:r>
                        <a:rPr kumimoji="0" lang="en-US" sz="3400" b="0" i="0" u="none" strike="noStrike" cap="none" normalizeH="0" baseline="0" dirty="0" err="1">
                          <a:ln>
                            <a:noFill/>
                          </a:ln>
                          <a:solidFill>
                            <a:srgbClr val="FFFF00"/>
                          </a:solidFill>
                          <a:effectLst/>
                          <a:latin typeface="Coptic" pitchFamily="2" charset="0"/>
                          <a:cs typeface="Arial" charset="0"/>
                        </a:rPr>
                        <a:t>f~c~marwout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n~je</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V~iwt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P~s/</a:t>
                      </a:r>
                      <a:r>
                        <a:rPr kumimoji="0" lang="en-US" sz="3400" b="0" i="0" u="none" strike="noStrike" cap="none" normalizeH="0" baseline="0" dirty="0" err="1">
                          <a:ln>
                            <a:noFill/>
                          </a:ln>
                          <a:solidFill>
                            <a:srgbClr val="FFFF00"/>
                          </a:solidFill>
                          <a:effectLst/>
                          <a:latin typeface="Coptic" pitchFamily="2" charset="0"/>
                          <a:cs typeface="Arial" charset="0"/>
                        </a:rPr>
                        <a:t>ri</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nem</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Pip~neuma</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eyouab</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a:ln>
                            <a:noFill/>
                          </a:ln>
                          <a:solidFill>
                            <a:srgbClr val="FFFF00"/>
                          </a:solidFill>
                          <a:effectLst/>
                          <a:latin typeface="Coptic" pitchFamily="2" charset="0"/>
                          <a:cs typeface="Arial" charset="0"/>
                        </a:rPr>
                        <a:t>}</a:t>
                      </a:r>
                      <a:r>
                        <a:rPr kumimoji="0" lang="en-US" sz="3400" b="0" i="0" u="none" strike="noStrike" cap="none" normalizeH="0" baseline="0" dirty="0" err="1">
                          <a:ln>
                            <a:noFill/>
                          </a:ln>
                          <a:solidFill>
                            <a:srgbClr val="FFFF00"/>
                          </a:solidFill>
                          <a:effectLst/>
                          <a:latin typeface="Coptic" pitchFamily="2" charset="0"/>
                          <a:cs typeface="Arial" charset="0"/>
                        </a:rPr>
                        <a:t>t~riac</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etj</a:t>
                      </a:r>
                      <a:r>
                        <a:rPr kumimoji="0" lang="en-US" sz="3400" b="0" i="0" u="none" strike="noStrike" cap="none" normalizeH="0" baseline="0" dirty="0">
                          <a:ln>
                            <a:noFill/>
                          </a:ln>
                          <a:solidFill>
                            <a:srgbClr val="FFFF00"/>
                          </a:solidFill>
                          <a:effectLst/>
                          <a:latin typeface="Coptic" pitchFamily="2" charset="0"/>
                          <a:cs typeface="Arial" charset="0"/>
                        </a:rPr>
                        <a:t>/k </a:t>
                      </a:r>
                      <a:r>
                        <a:rPr kumimoji="0" lang="en-US" sz="3400" b="0" i="0" u="none" strike="noStrike" cap="none" normalizeH="0" baseline="0" dirty="0" err="1">
                          <a:ln>
                            <a:noFill/>
                          </a:ln>
                          <a:solidFill>
                            <a:srgbClr val="FFFF00"/>
                          </a:solidFill>
                          <a:effectLst/>
                          <a:latin typeface="Coptic" pitchFamily="2" charset="0"/>
                          <a:cs typeface="Arial" charset="0"/>
                        </a:rPr>
                        <a:t>e~bol</a:t>
                      </a:r>
                      <a:r>
                        <a:rPr kumimoji="0" lang="en-US" sz="3400" b="0" i="0" u="none" strike="noStrike" cap="none" normalizeH="0" baseline="0" dirty="0">
                          <a:ln>
                            <a:noFill/>
                          </a:ln>
                          <a:solidFill>
                            <a:srgbClr val="FFFF00"/>
                          </a:solidFill>
                          <a:effectLst/>
                          <a:latin typeface="Coptic"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400" b="0" i="0" u="none" strike="noStrike" cap="none" normalizeH="0" baseline="0" dirty="0" err="1">
                          <a:ln>
                            <a:noFill/>
                          </a:ln>
                          <a:solidFill>
                            <a:srgbClr val="FFFF00"/>
                          </a:solidFill>
                          <a:effectLst/>
                          <a:latin typeface="Coptic" pitchFamily="2" charset="0"/>
                          <a:cs typeface="Arial" charset="0"/>
                        </a:rPr>
                        <a:t>tenouwst</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m~moc</a:t>
                      </a:r>
                      <a:r>
                        <a:rPr kumimoji="0" lang="en-US" sz="3400" b="0" i="0" u="none" strike="noStrike" cap="none" normalizeH="0" baseline="0" dirty="0">
                          <a:ln>
                            <a:noFill/>
                          </a:ln>
                          <a:solidFill>
                            <a:srgbClr val="FFFF00"/>
                          </a:solidFill>
                          <a:effectLst/>
                          <a:latin typeface="Coptic" pitchFamily="2" charset="0"/>
                          <a:cs typeface="Arial" charset="0"/>
                        </a:rPr>
                        <a:t> ten]</a:t>
                      </a:r>
                      <a:r>
                        <a:rPr kumimoji="0" lang="en-US" sz="3400" b="0" i="0" u="none" strike="noStrike" cap="none" normalizeH="0" baseline="0" dirty="0" err="1">
                          <a:ln>
                            <a:noFill/>
                          </a:ln>
                          <a:solidFill>
                            <a:srgbClr val="FFFF00"/>
                          </a:solidFill>
                          <a:effectLst/>
                          <a:latin typeface="Coptic" pitchFamily="2" charset="0"/>
                          <a:cs typeface="Arial" charset="0"/>
                        </a:rPr>
                        <a:t>w~ou</a:t>
                      </a:r>
                      <a:r>
                        <a:rPr kumimoji="0" lang="en-US" sz="3400" b="0" i="0" u="none" strike="noStrike" cap="none" normalizeH="0" baseline="0" dirty="0">
                          <a:ln>
                            <a:noFill/>
                          </a:ln>
                          <a:solidFill>
                            <a:srgbClr val="FFFF00"/>
                          </a:solidFill>
                          <a:effectLst/>
                          <a:latin typeface="Coptic" pitchFamily="2" charset="0"/>
                          <a:cs typeface="Arial" charset="0"/>
                        </a:rPr>
                        <a:t> </a:t>
                      </a:r>
                      <a:r>
                        <a:rPr kumimoji="0" lang="en-US" sz="3400" b="0" i="0" u="none" strike="noStrike" cap="none" normalizeH="0" baseline="0" dirty="0" err="1">
                          <a:ln>
                            <a:noFill/>
                          </a:ln>
                          <a:solidFill>
                            <a:srgbClr val="FFFF00"/>
                          </a:solidFill>
                          <a:effectLst/>
                          <a:latin typeface="Coptic" pitchFamily="2" charset="0"/>
                          <a:cs typeface="Arial" charset="0"/>
                        </a:rPr>
                        <a:t>nac</a:t>
                      </a:r>
                      <a:r>
                        <a:rPr kumimoji="0" lang="en-US" sz="3400" b="0" i="0" u="none" strike="noStrike" cap="none" normalizeH="0" baseline="0" dirty="0">
                          <a:ln>
                            <a:noFill/>
                          </a:ln>
                          <a:solidFill>
                            <a:srgbClr val="FFFF00"/>
                          </a:solidFill>
                          <a:effectLst/>
                          <a:latin typeface="Coptic" pitchFamily="2" charset="0"/>
                          <a:cs typeface="Arial" charset="0"/>
                        </a:rPr>
                        <a:t>.</a:t>
                      </a:r>
                    </a:p>
                  </a:txBody>
                  <a:tcPr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r h="1852613">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800" b="1" i="0" u="none" strike="noStrike" cap="none" normalizeH="0" baseline="0" dirty="0">
                          <a:ln>
                            <a:noFill/>
                          </a:ln>
                          <a:solidFill>
                            <a:schemeClr val="bg1"/>
                          </a:solidFill>
                          <a:effectLst/>
                          <a:latin typeface="Arial"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Car béni est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la 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600" b="0" i="0" u="none" strike="noStrike" cap="none" normalizeH="0" baseline="0" dirty="0">
                          <a:ln>
                            <a:noFill/>
                          </a:ln>
                          <a:solidFill>
                            <a:schemeClr val="bg1"/>
                          </a:solidFill>
                          <a:effectLst/>
                          <a:latin typeface="Arial" charset="0"/>
                          <a:cs typeface="Arial" charset="0"/>
                        </a:rPr>
                        <a:t>Nous l’adorons et la glorifions. </a:t>
                      </a:r>
                      <a:endParaRPr kumimoji="0" lang="en-US" sz="26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a:noFill/>
                    </a:lnT>
                    <a:lnB cap="flat">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2"/>
                  </a:ext>
                </a:extLst>
              </a:tr>
            </a:tbl>
          </a:graphicData>
        </a:graphic>
      </p:graphicFrame>
      <p:sp>
        <p:nvSpPr>
          <p:cNvPr id="210952" name="Text Box 46"/>
          <p:cNvSpPr txBox="1">
            <a:spLocks noChangeArrowheads="1"/>
          </p:cNvSpPr>
          <p:nvPr/>
        </p:nvSpPr>
        <p:spPr bwMode="auto">
          <a:xfrm>
            <a:off x="2438400" y="0"/>
            <a:ext cx="5257800" cy="436563"/>
          </a:xfrm>
          <a:prstGeom prst="rect">
            <a:avLst/>
          </a:prstGeom>
          <a:solidFill>
            <a:srgbClr val="AC2D14"/>
          </a:solidFill>
          <a:ln w="9525">
            <a:solidFill>
              <a:schemeClr val="bg1"/>
            </a:solidFill>
            <a:miter lim="800000"/>
            <a:headEnd/>
            <a:tailEnd/>
          </a:ln>
        </p:spPr>
        <p:txBody>
          <a:bodyPr>
            <a:spAutoFit/>
          </a:bodyPr>
          <a:lstStyle/>
          <a:p>
            <a:pPr algn="ctr" rtl="0"/>
            <a:r>
              <a:rPr lang="en-US" sz="2200" b="1">
                <a:solidFill>
                  <a:schemeClr val="bg1"/>
                </a:solidFill>
              </a:rPr>
              <a:t>The Ending - </a:t>
            </a:r>
            <a:r>
              <a:rPr lang="ar-EG" sz="2200" b="1">
                <a:solidFill>
                  <a:schemeClr val="bg1"/>
                </a:solidFill>
              </a:rPr>
              <a:t>الختام</a:t>
            </a:r>
            <a:endParaRPr lang="en-US" b="1">
              <a:solidFill>
                <a:schemeClr val="bg1"/>
              </a:solidFill>
              <a:latin typeface="Times New Roman" pitchFamily="18" charset="0"/>
            </a:endParaRPr>
          </a:p>
        </p:txBody>
      </p:sp>
    </p:spTree>
  </p:cSld>
  <p:clrMapOvr>
    <a:masterClrMapping/>
  </p:clrMapOvr>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pointing"/>
          <p:cNvPicPr>
            <a:picLocks noChangeAspect="1" noChangeArrowheads="1"/>
          </p:cNvPicPr>
          <p:nvPr/>
        </p:nvPicPr>
        <p:blipFill>
          <a:blip r:embed="rId2"/>
          <a:srcRect/>
          <a:stretch>
            <a:fillRect/>
          </a:stretch>
        </p:blipFill>
        <p:spPr bwMode="auto">
          <a:xfrm>
            <a:off x="1000100" y="2884143"/>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381226" y="264126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23162</Words>
  <Application>Microsoft Office PowerPoint</Application>
  <PresentationFormat>Affichage à l'écran (4:3)</PresentationFormat>
  <Paragraphs>1156</Paragraphs>
  <Slides>203</Slides>
  <Notes>12</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203</vt:i4>
      </vt:variant>
    </vt:vector>
  </HeadingPairs>
  <TitlesOfParts>
    <vt:vector size="209" baseType="lpstr">
      <vt:lpstr>Arial</vt:lpstr>
      <vt:lpstr>Avva_Shenouda</vt:lpstr>
      <vt:lpstr>Coptic</vt:lpstr>
      <vt:lpstr>CS New Athanasius</vt:lpstr>
      <vt:lpstr>Times New Roman</vt:lpstr>
      <vt:lpstr>Default Design</vt:lpstr>
      <vt:lpstr>قراءات أيام صوم أهل نينوى Lectures des jours Jeûne de Jonas</vt:lpstr>
      <vt:lpstr>Présentation PowerPoint</vt:lpstr>
      <vt:lpstr>Présentation PowerPoint</vt:lpstr>
      <vt:lpstr>1pv</vt:lpstr>
      <vt:lpstr>1v</vt:lpstr>
      <vt:lpstr>Présentation PowerPoint</vt:lpstr>
      <vt:lpstr>Présentation PowerPoint</vt:lpstr>
      <vt:lpstr>Présentation PowerPoint</vt:lpstr>
      <vt:lpstr>1f</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2f</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3f</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989</cp:revision>
  <dcterms:created xsi:type="dcterms:W3CDTF">2007-08-10T17:48:37Z</dcterms:created>
  <dcterms:modified xsi:type="dcterms:W3CDTF">2021-02-24T16:25:00Z</dcterms:modified>
</cp:coreProperties>
</file>